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4"/>
  </p:notesMasterIdLst>
  <p:handoutMasterIdLst>
    <p:handoutMasterId r:id="rId15"/>
  </p:handoutMasterIdLst>
  <p:sldIdLst>
    <p:sldId id="256" r:id="rId2"/>
    <p:sldId id="264" r:id="rId3"/>
    <p:sldId id="273" r:id="rId4"/>
    <p:sldId id="270" r:id="rId5"/>
    <p:sldId id="267" r:id="rId6"/>
    <p:sldId id="265" r:id="rId7"/>
    <p:sldId id="257" r:id="rId8"/>
    <p:sldId id="275" r:id="rId9"/>
    <p:sldId id="276" r:id="rId10"/>
    <p:sldId id="277" r:id="rId11"/>
    <p:sldId id="278" r:id="rId12"/>
    <p:sldId id="263" r:id="rId1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4021" autoAdjust="0"/>
  </p:normalViewPr>
  <p:slideViewPr>
    <p:cSldViewPr snapToGrid="0">
      <p:cViewPr varScale="1">
        <p:scale>
          <a:sx n="83" d="100"/>
          <a:sy n="83" d="100"/>
        </p:scale>
        <p:origin x="13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4F283FAD-2AC9-4837-9368-D96BEF791ABC}" type="datetimeFigureOut">
              <a:rPr lang="en-US" smtClean="0"/>
              <a:t>10/10/2024</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DB4B59F-F882-4D85-8887-A5125E6C553A}" type="slidenum">
              <a:rPr lang="en-US" smtClean="0"/>
              <a:t>‹#›</a:t>
            </a:fld>
            <a:endParaRPr lang="en-US"/>
          </a:p>
        </p:txBody>
      </p:sp>
    </p:spTree>
    <p:extLst>
      <p:ext uri="{BB962C8B-B14F-4D97-AF65-F5344CB8AC3E}">
        <p14:creationId xmlns:p14="http://schemas.microsoft.com/office/powerpoint/2010/main" val="1940897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61EEAB5-AB48-4001-9DF8-6E3E0B940BAC}" type="datetimeFigureOut">
              <a:rPr lang="en-US" smtClean="0"/>
              <a:t>10/10/2024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A1A0BF0-B46C-4EA3-A0EF-D8C5EB3A60C8}" type="slidenum">
              <a:rPr lang="en-US" smtClean="0"/>
              <a:t>‹#›</a:t>
            </a:fld>
            <a:endParaRPr lang="en-US"/>
          </a:p>
        </p:txBody>
      </p:sp>
    </p:spTree>
    <p:extLst>
      <p:ext uri="{BB962C8B-B14F-4D97-AF65-F5344CB8AC3E}">
        <p14:creationId xmlns:p14="http://schemas.microsoft.com/office/powerpoint/2010/main" val="3776316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Grants awarded to Valpo:</a:t>
            </a:r>
          </a:p>
          <a:p>
            <a:r>
              <a:rPr lang="en-US" dirty="0"/>
              <a:t>NSF </a:t>
            </a:r>
          </a:p>
          <a:p>
            <a:r>
              <a:rPr lang="en-US" dirty="0"/>
              <a:t>NIH</a:t>
            </a:r>
          </a:p>
          <a:p>
            <a:r>
              <a:rPr lang="en-US" dirty="0"/>
              <a:t>Lilly Endowment</a:t>
            </a:r>
          </a:p>
          <a:p>
            <a:r>
              <a:rPr lang="en-US" dirty="0"/>
              <a:t>Indiana Arts Commission</a:t>
            </a:r>
          </a:p>
          <a:p>
            <a:r>
              <a:rPr lang="en-US" dirty="0"/>
              <a:t>Indiana Academy of Science</a:t>
            </a:r>
          </a:p>
          <a:p>
            <a:r>
              <a:rPr lang="en-US" dirty="0"/>
              <a:t>Indiana Department of Education</a:t>
            </a:r>
          </a:p>
          <a:p>
            <a:r>
              <a:rPr lang="en-US" dirty="0"/>
              <a:t>Department of Energy</a:t>
            </a:r>
          </a:p>
          <a:p>
            <a:r>
              <a:rPr lang="en-US" dirty="0"/>
              <a:t>Indiana Space Grant Consortium</a:t>
            </a:r>
          </a:p>
          <a:p>
            <a:endParaRPr lang="en-US" dirty="0"/>
          </a:p>
          <a:p>
            <a:endParaRPr lang="en-US" dirty="0"/>
          </a:p>
          <a:p>
            <a:r>
              <a:rPr lang="en-US" dirty="0"/>
              <a:t>Examples of Fellowships awarded to Valpo:</a:t>
            </a:r>
          </a:p>
          <a:p>
            <a:r>
              <a:rPr lang="en-US" dirty="0"/>
              <a:t>Massachusetts Historical Society</a:t>
            </a:r>
          </a:p>
          <a:p>
            <a:r>
              <a:rPr lang="en-US" dirty="0"/>
              <a:t>American Antiquarian Society</a:t>
            </a:r>
          </a:p>
        </p:txBody>
      </p:sp>
      <p:sp>
        <p:nvSpPr>
          <p:cNvPr id="4" name="Slide Number Placeholder 3"/>
          <p:cNvSpPr>
            <a:spLocks noGrp="1"/>
          </p:cNvSpPr>
          <p:nvPr>
            <p:ph type="sldNum" sz="quarter" idx="5"/>
          </p:nvPr>
        </p:nvSpPr>
        <p:spPr/>
        <p:txBody>
          <a:bodyPr/>
          <a:lstStyle/>
          <a:p>
            <a:fld id="{BA1A0BF0-B46C-4EA3-A0EF-D8C5EB3A60C8}" type="slidenum">
              <a:rPr lang="en-US" smtClean="0"/>
              <a:t>2</a:t>
            </a:fld>
            <a:endParaRPr lang="en-US"/>
          </a:p>
        </p:txBody>
      </p:sp>
    </p:spTree>
    <p:extLst>
      <p:ext uri="{BB962C8B-B14F-4D97-AF65-F5344CB8AC3E}">
        <p14:creationId xmlns:p14="http://schemas.microsoft.com/office/powerpoint/2010/main" val="270772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impressions are critical, as one panelist interviewed about their experience being a reviewer said, “The abstract must sell the grant, If I don’t get interested by the first page, the proposal is lost” </a:t>
            </a:r>
          </a:p>
          <a:p>
            <a:endParaRPr lang="en-US" dirty="0"/>
          </a:p>
          <a:p>
            <a:r>
              <a:rPr lang="en-US" dirty="0"/>
              <a:t>As one successful grant writer put it, “My epiphany came when I realized that grant programs do not exist to make me successful, but rather my job is to make those programs successful.”</a:t>
            </a:r>
          </a:p>
          <a:p>
            <a:endParaRPr lang="en-US" dirty="0"/>
          </a:p>
          <a:p>
            <a:r>
              <a:rPr lang="en-US" dirty="0"/>
              <a:t>Use Active voice in the writing, e.g. “ Our aim with this innovative curriculum is to improve the supply of exceptionally skilled paramedics with National Registry certification.”</a:t>
            </a:r>
          </a:p>
          <a:p>
            <a:endParaRPr lang="en-US" dirty="0"/>
          </a:p>
          <a:p>
            <a:r>
              <a:rPr lang="en-US" dirty="0"/>
              <a:t>“This project will provide your grant program with a powerful combination of cutting edge nanoscale science and frontier research in applied geochemistry.”</a:t>
            </a:r>
          </a:p>
          <a:p>
            <a:endParaRPr lang="en-US" dirty="0"/>
          </a:p>
          <a:p>
            <a:r>
              <a:rPr lang="en-US" dirty="0"/>
              <a:t>“Though we launched this large and ambitious program just two years ago, we are gratified by the regional and national awards it has garnered.”</a:t>
            </a:r>
          </a:p>
        </p:txBody>
      </p:sp>
      <p:sp>
        <p:nvSpPr>
          <p:cNvPr id="4" name="Slide Number Placeholder 3"/>
          <p:cNvSpPr>
            <a:spLocks noGrp="1"/>
          </p:cNvSpPr>
          <p:nvPr>
            <p:ph type="sldNum" sz="quarter" idx="5"/>
          </p:nvPr>
        </p:nvSpPr>
        <p:spPr/>
        <p:txBody>
          <a:bodyPr/>
          <a:lstStyle/>
          <a:p>
            <a:fld id="{BA1A0BF0-B46C-4EA3-A0EF-D8C5EB3A60C8}" type="slidenum">
              <a:rPr lang="en-US" smtClean="0"/>
              <a:t>3</a:t>
            </a:fld>
            <a:endParaRPr lang="en-US"/>
          </a:p>
        </p:txBody>
      </p:sp>
    </p:spTree>
    <p:extLst>
      <p:ext uri="{BB962C8B-B14F-4D97-AF65-F5344CB8AC3E}">
        <p14:creationId xmlns:p14="http://schemas.microsoft.com/office/powerpoint/2010/main" val="116697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Common mistakes:</a:t>
            </a:r>
          </a:p>
          <a:p>
            <a:pPr marL="228600" indent="-228600">
              <a:buAutoNum type="arabicPeriod"/>
            </a:pPr>
            <a:r>
              <a:rPr lang="en-US" dirty="0"/>
              <a:t>Writing that is vague or unfocussed</a:t>
            </a:r>
          </a:p>
          <a:p>
            <a:pPr marL="228600" indent="-228600">
              <a:buAutoNum type="arabicPeriod"/>
            </a:pPr>
            <a:r>
              <a:rPr lang="en-US" dirty="0"/>
              <a:t>Writing that is too densely academic, or written like a journal paper</a:t>
            </a:r>
          </a:p>
          <a:p>
            <a:pPr marL="228600" indent="-228600">
              <a:buAutoNum type="arabicPeriod"/>
            </a:pPr>
            <a:r>
              <a:rPr lang="en-US" dirty="0"/>
              <a:t>Incomplete response to the program announcement</a:t>
            </a:r>
          </a:p>
          <a:p>
            <a:pPr marL="228600" indent="-228600">
              <a:buAutoNum type="arabicPeriod"/>
            </a:pPr>
            <a:r>
              <a:rPr lang="en-US" dirty="0"/>
              <a:t>Writer does not understand the state of the field</a:t>
            </a:r>
          </a:p>
          <a:p>
            <a:pPr marL="228600" indent="-228600">
              <a:buAutoNum type="arabicPeriod"/>
            </a:pPr>
            <a:r>
              <a:rPr lang="en-US" dirty="0"/>
              <a:t>Project is too ambitious or too global in scope</a:t>
            </a:r>
          </a:p>
          <a:p>
            <a:pPr marL="228600" indent="-228600">
              <a:buAutoNum type="arabicPeriod"/>
            </a:pPr>
            <a:r>
              <a:rPr lang="en-US" dirty="0"/>
              <a:t>Research plan is vague, where PI seems to be saying “I know what I’m doing, trust me.”</a:t>
            </a:r>
          </a:p>
          <a:p>
            <a:pPr marL="228600" indent="-228600">
              <a:buAutoNum type="arabicPeriod"/>
            </a:pPr>
            <a:r>
              <a:rPr lang="en-US" dirty="0"/>
              <a:t>PI lacks proven competence to do the research</a:t>
            </a:r>
          </a:p>
        </p:txBody>
      </p:sp>
      <p:sp>
        <p:nvSpPr>
          <p:cNvPr id="4" name="Slide Number Placeholder 3"/>
          <p:cNvSpPr>
            <a:spLocks noGrp="1"/>
          </p:cNvSpPr>
          <p:nvPr>
            <p:ph type="sldNum" sz="quarter" idx="5"/>
          </p:nvPr>
        </p:nvSpPr>
        <p:spPr/>
        <p:txBody>
          <a:bodyPr/>
          <a:lstStyle/>
          <a:p>
            <a:fld id="{BA1A0BF0-B46C-4EA3-A0EF-D8C5EB3A60C8}" type="slidenum">
              <a:rPr lang="en-US" smtClean="0"/>
              <a:t>4</a:t>
            </a:fld>
            <a:endParaRPr lang="en-US"/>
          </a:p>
        </p:txBody>
      </p:sp>
    </p:spTree>
    <p:extLst>
      <p:ext uri="{BB962C8B-B14F-4D97-AF65-F5344CB8AC3E}">
        <p14:creationId xmlns:p14="http://schemas.microsoft.com/office/powerpoint/2010/main" val="157642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optional strategy, but very effective if you have the time and energy is to develop a relationship with the relevant program manager, as this one reviewer said:</a:t>
            </a:r>
          </a:p>
          <a:p>
            <a:endParaRPr lang="en-US" dirty="0"/>
          </a:p>
          <a:p>
            <a:r>
              <a:rPr lang="en-US" dirty="0"/>
              <a:t>As a PI or co-PI you need to have a rela­tionship with the program manager. Your job in writing the proposal is to help the program manager be successful. I really believe that. So if the program manager says, "Look, I want to develop the next XYZ," your job is to help him or her be successful by doing just that. That's the truth. Your job is to help that manager establish that research program. You do it by showing a 2 or 3 page white paper and asking, "How about this, does this fit your program?" It's very impor­tant to strike up a relationship with the program manager in a somewhat person­al way (T. Long, per­sonal communication, 20 May 2004) </a:t>
            </a:r>
          </a:p>
          <a:p>
            <a:endParaRPr lang="en-US" dirty="0"/>
          </a:p>
          <a:p>
            <a:r>
              <a:rPr lang="en-US" dirty="0"/>
              <a:t>Do your homework – check out the agency’s past funded projects, read their mission statement </a:t>
            </a:r>
          </a:p>
        </p:txBody>
      </p:sp>
      <p:sp>
        <p:nvSpPr>
          <p:cNvPr id="4" name="Slide Number Placeholder 3"/>
          <p:cNvSpPr>
            <a:spLocks noGrp="1"/>
          </p:cNvSpPr>
          <p:nvPr>
            <p:ph type="sldNum" sz="quarter" idx="5"/>
          </p:nvPr>
        </p:nvSpPr>
        <p:spPr/>
        <p:txBody>
          <a:bodyPr/>
          <a:lstStyle/>
          <a:p>
            <a:fld id="{BA1A0BF0-B46C-4EA3-A0EF-D8C5EB3A60C8}" type="slidenum">
              <a:rPr lang="en-US" smtClean="0"/>
              <a:t>5</a:t>
            </a:fld>
            <a:endParaRPr lang="en-US"/>
          </a:p>
        </p:txBody>
      </p:sp>
    </p:spTree>
    <p:extLst>
      <p:ext uri="{BB962C8B-B14F-4D97-AF65-F5344CB8AC3E}">
        <p14:creationId xmlns:p14="http://schemas.microsoft.com/office/powerpoint/2010/main" val="143486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Characteristics of a good proposal:</a:t>
            </a:r>
          </a:p>
          <a:p>
            <a:pPr marL="228600" indent="-228600">
              <a:buAutoNum type="arabicPeriod"/>
            </a:pPr>
            <a:r>
              <a:rPr lang="en-US" dirty="0"/>
              <a:t>Document is neat, well organized, and easy to read</a:t>
            </a:r>
          </a:p>
          <a:p>
            <a:pPr marL="228600" indent="-228600">
              <a:buAutoNum type="arabicPeriod"/>
            </a:pPr>
            <a:r>
              <a:rPr lang="en-US" dirty="0"/>
              <a:t>Responsiveness to program announcement, with specific references showing how the proposed project will achieve program goals and objectives</a:t>
            </a:r>
          </a:p>
          <a:p>
            <a:pPr marL="228600" indent="-228600">
              <a:buAutoNum type="arabicPeriod"/>
            </a:pPr>
            <a:r>
              <a:rPr lang="en-US" dirty="0"/>
              <a:t>Fresh insight into an important problem</a:t>
            </a:r>
          </a:p>
          <a:p>
            <a:pPr marL="228600" indent="-228600">
              <a:buAutoNum type="arabicPeriod"/>
            </a:pPr>
            <a:r>
              <a:rPr lang="en-US" dirty="0"/>
              <a:t>Writing that communicates the enthusiasm and commitment of the researcher</a:t>
            </a:r>
          </a:p>
          <a:p>
            <a:pPr marL="228600" indent="-228600">
              <a:buAutoNum type="arabicPeriod"/>
            </a:pPr>
            <a:r>
              <a:rPr lang="en-US" dirty="0"/>
              <a:t>Evidence that the PI knows the field</a:t>
            </a:r>
          </a:p>
          <a:p>
            <a:pPr marL="228600" indent="-228600">
              <a:buAutoNum type="arabicPeriod"/>
            </a:pPr>
            <a:r>
              <a:rPr lang="en-US" dirty="0"/>
              <a:t>Convincing preliminary data</a:t>
            </a:r>
          </a:p>
          <a:p>
            <a:pPr marL="228600" indent="-228600">
              <a:buAutoNum type="arabicPeriod"/>
            </a:pPr>
            <a:r>
              <a:rPr lang="en-US" dirty="0"/>
              <a:t>Feasible work plan that is supported by an appropriate budget</a:t>
            </a:r>
          </a:p>
          <a:p>
            <a:pPr marL="228600" indent="-228600">
              <a:buAutoNum type="arabicPeriod"/>
            </a:pPr>
            <a:r>
              <a:rPr lang="en-US" dirty="0"/>
              <a:t>Use visual illustrations (graphs, charts, photos)</a:t>
            </a:r>
          </a:p>
          <a:p>
            <a:pPr marL="228600" indent="-228600">
              <a:buAutoNum type="arabicPeriod"/>
            </a:pPr>
            <a:endParaRPr lang="en-US" dirty="0"/>
          </a:p>
          <a:p>
            <a:pPr marL="0" indent="0">
              <a:buNone/>
            </a:pPr>
            <a:r>
              <a:rPr lang="en-US" dirty="0"/>
              <a:t>On resubmitting: It’s worth almost assuming you won’t have success on your first submission, and always keep resubmission in mind.</a:t>
            </a:r>
          </a:p>
          <a:p>
            <a:pPr marL="0" indent="0">
              <a:buNone/>
            </a:pPr>
            <a:endParaRPr lang="en-US" dirty="0"/>
          </a:p>
          <a:p>
            <a:pPr marL="0" indent="0">
              <a:buNone/>
            </a:pPr>
            <a:r>
              <a:rPr lang="en-US" dirty="0"/>
              <a:t>“The big lesson is not to take rejection personally, because when you throw in the social dynamics of the panel, and the large number of proposals they've looked at in a short period of time, it's a crapshoot. Also, remember you're writing a document that most panelists are not going to read-they're going to </a:t>
            </a:r>
            <a:r>
              <a:rPr lang="en-US" dirty="0" err="1"/>
              <a:t>iook</a:t>
            </a:r>
            <a:r>
              <a:rPr lang="en-US" dirty="0"/>
              <a:t> at parts of it, but they won't read it from start to finish-so you better put some eye-catching things in there to hold their attention. (D. Inman, per­sonal communication, 13 May 2004)”</a:t>
            </a:r>
          </a:p>
        </p:txBody>
      </p:sp>
      <p:sp>
        <p:nvSpPr>
          <p:cNvPr id="4" name="Slide Number Placeholder 3"/>
          <p:cNvSpPr>
            <a:spLocks noGrp="1"/>
          </p:cNvSpPr>
          <p:nvPr>
            <p:ph type="sldNum" sz="quarter" idx="5"/>
          </p:nvPr>
        </p:nvSpPr>
        <p:spPr/>
        <p:txBody>
          <a:bodyPr/>
          <a:lstStyle/>
          <a:p>
            <a:fld id="{BA1A0BF0-B46C-4EA3-A0EF-D8C5EB3A60C8}" type="slidenum">
              <a:rPr lang="en-US" smtClean="0"/>
              <a:t>6</a:t>
            </a:fld>
            <a:endParaRPr lang="en-US"/>
          </a:p>
        </p:txBody>
      </p:sp>
    </p:spTree>
    <p:extLst>
      <p:ext uri="{BB962C8B-B14F-4D97-AF65-F5344CB8AC3E}">
        <p14:creationId xmlns:p14="http://schemas.microsoft.com/office/powerpoint/2010/main" val="2275364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A0BF0-B46C-4EA3-A0EF-D8C5EB3A60C8}" type="slidenum">
              <a:rPr lang="en-US" smtClean="0"/>
              <a:t>9</a:t>
            </a:fld>
            <a:endParaRPr lang="en-US"/>
          </a:p>
        </p:txBody>
      </p:sp>
    </p:spTree>
    <p:extLst>
      <p:ext uri="{BB962C8B-B14F-4D97-AF65-F5344CB8AC3E}">
        <p14:creationId xmlns:p14="http://schemas.microsoft.com/office/powerpoint/2010/main" val="92795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A0BF0-B46C-4EA3-A0EF-D8C5EB3A60C8}" type="slidenum">
              <a:rPr lang="en-US" smtClean="0"/>
              <a:t>10</a:t>
            </a:fld>
            <a:endParaRPr lang="en-US"/>
          </a:p>
        </p:txBody>
      </p:sp>
    </p:spTree>
    <p:extLst>
      <p:ext uri="{BB962C8B-B14F-4D97-AF65-F5344CB8AC3E}">
        <p14:creationId xmlns:p14="http://schemas.microsoft.com/office/powerpoint/2010/main" val="2973089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A0BF0-B46C-4EA3-A0EF-D8C5EB3A60C8}" type="slidenum">
              <a:rPr lang="en-US" smtClean="0"/>
              <a:t>11</a:t>
            </a:fld>
            <a:endParaRPr lang="en-US"/>
          </a:p>
        </p:txBody>
      </p:sp>
    </p:spTree>
    <p:extLst>
      <p:ext uri="{BB962C8B-B14F-4D97-AF65-F5344CB8AC3E}">
        <p14:creationId xmlns:p14="http://schemas.microsoft.com/office/powerpoint/2010/main" val="3431951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77C002-D984-40AF-B4BE-A079AFDEA96E}" type="datetime1">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266472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276A36-5F11-4675-A35C-466E6A1F6F53}" type="datetime1">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1173838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276A36-5F11-4675-A35C-466E6A1F6F53}" type="datetime1">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39969227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276A36-5F11-4675-A35C-466E6A1F6F53}" type="datetime1">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F54FC-F78E-48C3-A1BA-5B4904E9A0C1}"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1987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276A36-5F11-4675-A35C-466E6A1F6F53}" type="datetime1">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3192755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9276A36-5F11-4675-A35C-466E6A1F6F53}" type="datetime1">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20495907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9276A36-5F11-4675-A35C-466E6A1F6F53}" type="datetime1">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186927662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76A36-5F11-4675-A35C-466E6A1F6F53}" type="datetime1">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385378004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76A36-5F11-4675-A35C-466E6A1F6F53}" type="datetime1">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79605529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A6B7D-0E73-4D82-B6DB-3565FEC57491}" type="datetime1">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240619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76A36-5F11-4675-A35C-466E6A1F6F53}" type="datetime1">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58648819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3A5DAC-A65F-4A81-9087-C402EA27BA12}" type="datetime1">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118610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276A36-5F11-4675-A35C-466E6A1F6F53}" type="datetime1">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4974567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276A36-5F11-4675-A35C-466E6A1F6F53}" type="datetime1">
              <a:rPr lang="en-US" smtClean="0"/>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23224413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7E56DB-A452-43EB-B735-5B373ADFF618}" type="datetime1">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105478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5A20A89-063E-48D9-AB5D-004B5544D01B}" type="datetime1">
              <a:rPr lang="en-US" smtClean="0"/>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347292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276A36-5F11-4675-A35C-466E6A1F6F53}" type="datetime1">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227486290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D92764-66A9-420B-809E-05B78A53EFFE}" type="datetime1">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F54FC-F78E-48C3-A1BA-5B4904E9A0C1}" type="slidenum">
              <a:rPr lang="en-US" smtClean="0"/>
              <a:t>‹#›</a:t>
            </a:fld>
            <a:endParaRPr lang="en-US"/>
          </a:p>
        </p:txBody>
      </p:sp>
    </p:spTree>
    <p:extLst>
      <p:ext uri="{BB962C8B-B14F-4D97-AF65-F5344CB8AC3E}">
        <p14:creationId xmlns:p14="http://schemas.microsoft.com/office/powerpoint/2010/main" val="18408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9276A36-5F11-4675-A35C-466E6A1F6F53}" type="datetime1">
              <a:rPr lang="en-US" smtClean="0"/>
              <a:t>10/10/2024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4DF54FC-F78E-48C3-A1BA-5B4904E9A0C1}" type="slidenum">
              <a:rPr lang="en-US" smtClean="0"/>
              <a:t>‹#›</a:t>
            </a:fld>
            <a:endParaRPr lang="en-US"/>
          </a:p>
        </p:txBody>
      </p:sp>
    </p:spTree>
    <p:extLst>
      <p:ext uri="{BB962C8B-B14F-4D97-AF65-F5344CB8AC3E}">
        <p14:creationId xmlns:p14="http://schemas.microsoft.com/office/powerpoint/2010/main" val="234087971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alpo.edu/sponsored-and-student-research/files/2016/05/VUSponsoredResearchDeadlinePolicy.pdf"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chrome-extension://efaidnbmnnnibpcajpcglclefindmkaj/https:/www.valpo.edu/sponsored-and-student-research/files/2024/09/GPAF-and-COI-20Sep2024.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hrome-extension://efaidnbmnnnibpcajpcglclefindmkaj/https:/www.valpo.edu/sponsored-and-student-research/files/2020/11/Fellowship-Application-Form-Nov-2020-revised.pdf"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valpo.edu/sponsored-and-student-research/" TargetMode="External"/><Relationship Id="rId2" Type="http://schemas.openxmlformats.org/officeDocument/2006/relationships/hyperlink" Target="mailto:Dorothy.warner1@valpo.edu" TargetMode="External"/><Relationship Id="rId1" Type="http://schemas.openxmlformats.org/officeDocument/2006/relationships/slideLayout" Target="../slideLayouts/slideLayout18.xml"/><Relationship Id="rId5" Type="http://schemas.openxmlformats.org/officeDocument/2006/relationships/hyperlink" Target="https://pixabay.com/en/help-button-red-emergency-support-153094/"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pxhere.com/ko/photo/733536"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svgsilh.com/image/1837426.html"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pixabay.com/en/idea-cloud-think-concept-symbol-48100/" TargetMode="External"/><Relationship Id="rId9" Type="http://schemas.openxmlformats.org/officeDocument/2006/relationships/hyperlink" Target="https://pixabay.com/en/letters-abc-a-alphabet-learn-207722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pixabay.com/en/puzzle-game-solution-connection-22674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eeksvgs.com/id/236821" TargetMode="External"/><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497442" TargetMode="External"/><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valpo.edu/sponsored-and-student-research/files/2023/11/Budget-Template-Nov-2023.xls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grants.nih.gov/grants/policy/coi/tutorial2018/story_html5.html" TargetMode="External"/><Relationship Id="rId5" Type="http://schemas.openxmlformats.org/officeDocument/2006/relationships/hyperlink" Target="https://www.valpo.edu/sponsored-and-student-research/files/2023/08/NSF-Safe-and-Inclusive-Working-Environments-Plan-Template-August-2023.docx" TargetMode="External"/><Relationship Id="rId4" Type="http://schemas.openxmlformats.org/officeDocument/2006/relationships/hyperlink" Target="https://about.citiprogra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704" y="627797"/>
            <a:ext cx="9890975" cy="2586743"/>
          </a:xfrm>
        </p:spPr>
        <p:txBody>
          <a:bodyPr>
            <a:noAutofit/>
          </a:bodyPr>
          <a:lstStyle/>
          <a:p>
            <a:r>
              <a:rPr lang="en-US" b="1" dirty="0"/>
              <a:t>WOW+TRUST:</a:t>
            </a:r>
            <a:r>
              <a:rPr lang="en-US" dirty="0"/>
              <a:t> </a:t>
            </a:r>
            <a:r>
              <a:rPr lang="en-US" b="1" dirty="0"/>
              <a:t>The Keys to Writing Successful Grant and Fellowship Proposals</a:t>
            </a:r>
            <a:endParaRPr lang="en-US" dirty="0"/>
          </a:p>
        </p:txBody>
      </p:sp>
      <p:sp>
        <p:nvSpPr>
          <p:cNvPr id="3" name="Subtitle 2"/>
          <p:cNvSpPr>
            <a:spLocks noGrp="1"/>
          </p:cNvSpPr>
          <p:nvPr>
            <p:ph type="subTitle" idx="1"/>
          </p:nvPr>
        </p:nvSpPr>
        <p:spPr>
          <a:xfrm>
            <a:off x="463640" y="3643461"/>
            <a:ext cx="10921284" cy="1956061"/>
          </a:xfrm>
        </p:spPr>
        <p:txBody>
          <a:bodyPr>
            <a:normAutofit/>
          </a:bodyPr>
          <a:lstStyle/>
          <a:p>
            <a:r>
              <a:rPr lang="en-US" sz="2800" b="1" dirty="0">
                <a:solidFill>
                  <a:schemeClr val="tx1"/>
                </a:solidFill>
              </a:rPr>
              <a:t>Devin Sodums</a:t>
            </a:r>
          </a:p>
          <a:p>
            <a:r>
              <a:rPr lang="en-US" sz="2800" b="1" dirty="0">
                <a:solidFill>
                  <a:schemeClr val="tx1"/>
                </a:solidFill>
              </a:rPr>
              <a:t>Director, Office of Sponsored and Student Research</a:t>
            </a:r>
          </a:p>
          <a:p>
            <a:r>
              <a:rPr lang="en-US" sz="2800" dirty="0">
                <a:solidFill>
                  <a:schemeClr val="tx1"/>
                </a:solidFill>
              </a:rPr>
              <a:t>2024 - 2025</a:t>
            </a:r>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894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8605-1A02-4BD1-864B-153B8823D4E3}"/>
              </a:ext>
            </a:extLst>
          </p:cNvPr>
          <p:cNvSpPr>
            <a:spLocks noGrp="1"/>
          </p:cNvSpPr>
          <p:nvPr>
            <p:ph type="title"/>
          </p:nvPr>
        </p:nvSpPr>
        <p:spPr>
          <a:xfrm>
            <a:off x="913774" y="178679"/>
            <a:ext cx="10364451" cy="1596177"/>
          </a:xfrm>
        </p:spPr>
        <p:txBody>
          <a:bodyPr/>
          <a:lstStyle/>
          <a:p>
            <a:r>
              <a:rPr lang="en-US" sz="3600" b="1" dirty="0"/>
              <a:t>Grants – Grant Proposal Application Form (GPAF)</a:t>
            </a:r>
            <a:endParaRPr lang="en-US" dirty="0"/>
          </a:p>
        </p:txBody>
      </p:sp>
      <p:sp>
        <p:nvSpPr>
          <p:cNvPr id="3" name="Content Placeholder 2">
            <a:extLst>
              <a:ext uri="{FF2B5EF4-FFF2-40B4-BE49-F238E27FC236}">
                <a16:creationId xmlns:a16="http://schemas.microsoft.com/office/drawing/2014/main" id="{41B2CF9C-CC5C-49DB-B2EC-76D4EC3CA12E}"/>
              </a:ext>
            </a:extLst>
          </p:cNvPr>
          <p:cNvSpPr>
            <a:spLocks noGrp="1"/>
          </p:cNvSpPr>
          <p:nvPr>
            <p:ph idx="1"/>
          </p:nvPr>
        </p:nvSpPr>
        <p:spPr>
          <a:xfrm>
            <a:off x="913775" y="2214694"/>
            <a:ext cx="10364452" cy="3424107"/>
          </a:xfrm>
        </p:spPr>
        <p:txBody>
          <a:bodyPr>
            <a:normAutofit/>
          </a:bodyPr>
          <a:lstStyle/>
          <a:p>
            <a:r>
              <a:rPr lang="en-US" sz="2400" b="0" i="0" dirty="0">
                <a:solidFill>
                  <a:srgbClr val="2F1400"/>
                </a:solidFill>
                <a:effectLst/>
                <a:latin typeface="+mj-lt"/>
              </a:rPr>
              <a:t>Valpo </a:t>
            </a:r>
            <a:r>
              <a:rPr lang="en-US" sz="2400" b="0" i="0" u="sng" dirty="0">
                <a:solidFill>
                  <a:srgbClr val="FF0000"/>
                </a:solidFill>
                <a:effectLst/>
                <a:latin typeface="+mj-lt"/>
                <a:hlinkClick r:id="rId3">
                  <a:extLst>
                    <a:ext uri="{A12FA001-AC4F-418D-AE19-62706E023703}">
                      <ahyp:hlinkClr xmlns:ahyp="http://schemas.microsoft.com/office/drawing/2018/hyperlinkcolor" val="tx"/>
                    </a:ext>
                  </a:extLst>
                </a:hlinkClick>
              </a:rPr>
              <a:t>policy</a:t>
            </a:r>
            <a:r>
              <a:rPr lang="en-US" sz="2400" b="0" i="0" dirty="0">
                <a:solidFill>
                  <a:srgbClr val="2F1400"/>
                </a:solidFill>
                <a:effectLst/>
                <a:latin typeface="+mj-lt"/>
              </a:rPr>
              <a:t> requires that the PI allow at least </a:t>
            </a:r>
            <a:r>
              <a:rPr lang="en-US" sz="2400" b="1" i="0" dirty="0">
                <a:solidFill>
                  <a:srgbClr val="2F1400"/>
                </a:solidFill>
                <a:effectLst/>
                <a:latin typeface="+mj-lt"/>
              </a:rPr>
              <a:t>5 business days</a:t>
            </a:r>
            <a:r>
              <a:rPr lang="en-US" sz="2400" b="0" i="0" dirty="0">
                <a:solidFill>
                  <a:srgbClr val="2F1400"/>
                </a:solidFill>
                <a:effectLst/>
                <a:latin typeface="+mj-lt"/>
              </a:rPr>
              <a:t> before the submission deadline for the internal approval process to be completed. People review the GPAF packet in the order listed on the GPAF form, starting in the PI’s local department. </a:t>
            </a:r>
          </a:p>
          <a:p>
            <a:r>
              <a:rPr lang="en-US" sz="2400" dirty="0">
                <a:solidFill>
                  <a:srgbClr val="FF0000"/>
                </a:solidFill>
                <a:latin typeface="+mj-lt"/>
                <a:hlinkClick r:id="rId4">
                  <a:extLst>
                    <a:ext uri="{A12FA001-AC4F-418D-AE19-62706E023703}">
                      <ahyp:hlinkClr xmlns:ahyp="http://schemas.microsoft.com/office/drawing/2018/hyperlinkcolor" val="tx"/>
                    </a:ext>
                  </a:extLst>
                </a:hlinkClick>
              </a:rPr>
              <a:t>GPAF FORM</a:t>
            </a:r>
            <a:endParaRPr lang="en-US" sz="2400" dirty="0">
              <a:solidFill>
                <a:srgbClr val="FF0000"/>
              </a:solidFill>
              <a:latin typeface="+mj-lt"/>
            </a:endParaRPr>
          </a:p>
        </p:txBody>
      </p:sp>
      <p:sp>
        <p:nvSpPr>
          <p:cNvPr id="4" name="Slide Number Placeholder 3">
            <a:extLst>
              <a:ext uri="{FF2B5EF4-FFF2-40B4-BE49-F238E27FC236}">
                <a16:creationId xmlns:a16="http://schemas.microsoft.com/office/drawing/2014/main" id="{4E1BDA3E-CF3B-4585-A147-D4A8289B93D6}"/>
              </a:ext>
            </a:extLst>
          </p:cNvPr>
          <p:cNvSpPr>
            <a:spLocks noGrp="1"/>
          </p:cNvSpPr>
          <p:nvPr>
            <p:ph type="sldNum" sz="quarter" idx="12"/>
          </p:nvPr>
        </p:nvSpPr>
        <p:spPr/>
        <p:txBody>
          <a:bodyPr/>
          <a:lstStyle/>
          <a:p>
            <a:fld id="{44DF54FC-F78E-48C3-A1BA-5B4904E9A0C1}" type="slidenum">
              <a:rPr lang="en-US" smtClean="0"/>
              <a:t>10</a:t>
            </a:fld>
            <a:endParaRPr lang="en-US"/>
          </a:p>
        </p:txBody>
      </p:sp>
    </p:spTree>
    <p:extLst>
      <p:ext uri="{BB962C8B-B14F-4D97-AF65-F5344CB8AC3E}">
        <p14:creationId xmlns:p14="http://schemas.microsoft.com/office/powerpoint/2010/main" val="55299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8605-1A02-4BD1-864B-153B8823D4E3}"/>
              </a:ext>
            </a:extLst>
          </p:cNvPr>
          <p:cNvSpPr>
            <a:spLocks noGrp="1"/>
          </p:cNvSpPr>
          <p:nvPr>
            <p:ph type="title"/>
          </p:nvPr>
        </p:nvSpPr>
        <p:spPr/>
        <p:txBody>
          <a:bodyPr/>
          <a:lstStyle/>
          <a:p>
            <a:r>
              <a:rPr lang="en-US" sz="3600" b="1" dirty="0"/>
              <a:t>Fellowships – Fellowship Application Form (FAF)</a:t>
            </a:r>
            <a:endParaRPr lang="en-US" dirty="0"/>
          </a:p>
        </p:txBody>
      </p:sp>
      <p:sp>
        <p:nvSpPr>
          <p:cNvPr id="3" name="Content Placeholder 2">
            <a:extLst>
              <a:ext uri="{FF2B5EF4-FFF2-40B4-BE49-F238E27FC236}">
                <a16:creationId xmlns:a16="http://schemas.microsoft.com/office/drawing/2014/main" id="{41B2CF9C-CC5C-49DB-B2EC-76D4EC3CA12E}"/>
              </a:ext>
            </a:extLst>
          </p:cNvPr>
          <p:cNvSpPr>
            <a:spLocks noGrp="1"/>
          </p:cNvSpPr>
          <p:nvPr>
            <p:ph idx="1"/>
          </p:nvPr>
        </p:nvSpPr>
        <p:spPr>
          <a:xfrm>
            <a:off x="913775" y="2214694"/>
            <a:ext cx="10364452" cy="3424107"/>
          </a:xfrm>
        </p:spPr>
        <p:txBody>
          <a:bodyPr>
            <a:noAutofit/>
          </a:bodyPr>
          <a:lstStyle/>
          <a:p>
            <a:pPr algn="l"/>
            <a:r>
              <a:rPr lang="en-US" sz="2400" b="0" i="0" dirty="0">
                <a:solidFill>
                  <a:srgbClr val="2F1400"/>
                </a:solidFill>
                <a:effectLst/>
                <a:latin typeface="+mj-lt"/>
              </a:rPr>
              <a:t>Valpo encourages faculty to apply for fellowships to support their research interests and creative work. </a:t>
            </a:r>
          </a:p>
          <a:p>
            <a:pPr algn="l"/>
            <a:r>
              <a:rPr lang="en-US" sz="2400" b="0" i="0" dirty="0">
                <a:solidFill>
                  <a:srgbClr val="2F1400"/>
                </a:solidFill>
                <a:effectLst/>
                <a:latin typeface="+mj-lt"/>
              </a:rPr>
              <a:t> To ensure accurate coordination of salaries and benefits, faculty are required to share information with various internal parties, similar to the internal review process for grants. </a:t>
            </a:r>
          </a:p>
          <a:p>
            <a:pPr algn="l"/>
            <a:r>
              <a:rPr lang="en-US" sz="2400" b="0" i="0" dirty="0">
                <a:solidFill>
                  <a:srgbClr val="2F1400"/>
                </a:solidFill>
                <a:effectLst/>
                <a:latin typeface="+mj-lt"/>
              </a:rPr>
              <a:t>This form is also used for travel grants where the PI is only requesting travel support and no funds are requested for any other project or activity.</a:t>
            </a:r>
          </a:p>
          <a:p>
            <a:pPr algn="l"/>
            <a:r>
              <a:rPr lang="en-US" sz="2400" dirty="0">
                <a:solidFill>
                  <a:srgbClr val="FF0000"/>
                </a:solidFill>
                <a:latin typeface="+mj-lt"/>
                <a:hlinkClick r:id="rId3">
                  <a:extLst>
                    <a:ext uri="{A12FA001-AC4F-418D-AE19-62706E023703}">
                      <ahyp:hlinkClr xmlns:ahyp="http://schemas.microsoft.com/office/drawing/2018/hyperlinkcolor" val="tx"/>
                    </a:ext>
                  </a:extLst>
                </a:hlinkClick>
              </a:rPr>
              <a:t>FAF FORM</a:t>
            </a:r>
            <a:endParaRPr lang="en-US" sz="2400" dirty="0">
              <a:solidFill>
                <a:srgbClr val="FF0000"/>
              </a:solidFill>
              <a:latin typeface="+mj-lt"/>
            </a:endParaRPr>
          </a:p>
        </p:txBody>
      </p:sp>
      <p:sp>
        <p:nvSpPr>
          <p:cNvPr id="4" name="Slide Number Placeholder 3">
            <a:extLst>
              <a:ext uri="{FF2B5EF4-FFF2-40B4-BE49-F238E27FC236}">
                <a16:creationId xmlns:a16="http://schemas.microsoft.com/office/drawing/2014/main" id="{4E1BDA3E-CF3B-4585-A147-D4A8289B93D6}"/>
              </a:ext>
            </a:extLst>
          </p:cNvPr>
          <p:cNvSpPr>
            <a:spLocks noGrp="1"/>
          </p:cNvSpPr>
          <p:nvPr>
            <p:ph type="sldNum" sz="quarter" idx="12"/>
          </p:nvPr>
        </p:nvSpPr>
        <p:spPr/>
        <p:txBody>
          <a:bodyPr/>
          <a:lstStyle/>
          <a:p>
            <a:fld id="{44DF54FC-F78E-48C3-A1BA-5B4904E9A0C1}" type="slidenum">
              <a:rPr lang="en-US" smtClean="0"/>
              <a:t>11</a:t>
            </a:fld>
            <a:endParaRPr lang="en-US"/>
          </a:p>
        </p:txBody>
      </p:sp>
    </p:spTree>
    <p:extLst>
      <p:ext uri="{BB962C8B-B14F-4D97-AF65-F5344CB8AC3E}">
        <p14:creationId xmlns:p14="http://schemas.microsoft.com/office/powerpoint/2010/main" val="136765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228118"/>
            <a:ext cx="7036426" cy="1261082"/>
          </a:xfrm>
        </p:spPr>
        <p:txBody>
          <a:bodyPr>
            <a:noAutofit/>
          </a:bodyPr>
          <a:lstStyle/>
          <a:p>
            <a:r>
              <a:rPr lang="en-US" sz="4400" b="1" dirty="0"/>
              <a:t>WOW+TRUST - resources</a:t>
            </a:r>
          </a:p>
        </p:txBody>
      </p:sp>
      <p:sp>
        <p:nvSpPr>
          <p:cNvPr id="3" name="Content Placeholder 2"/>
          <p:cNvSpPr>
            <a:spLocks noGrp="1"/>
          </p:cNvSpPr>
          <p:nvPr>
            <p:ph idx="1"/>
          </p:nvPr>
        </p:nvSpPr>
        <p:spPr>
          <a:xfrm>
            <a:off x="694267" y="3276600"/>
            <a:ext cx="10761133" cy="3199614"/>
          </a:xfrm>
        </p:spPr>
        <p:txBody>
          <a:bodyPr>
            <a:normAutofit/>
          </a:bodyPr>
          <a:lstStyle/>
          <a:p>
            <a:pPr marL="0" indent="0">
              <a:buNone/>
            </a:pPr>
            <a:r>
              <a:rPr lang="en-US" sz="2800" dirty="0"/>
              <a:t>The Office of Sponsored and Student Research is here to help!</a:t>
            </a:r>
          </a:p>
          <a:p>
            <a:pPr marL="0" indent="0">
              <a:buNone/>
            </a:pPr>
            <a:endParaRPr lang="en-US" sz="1400" b="1" dirty="0">
              <a:hlinkClick r:id="rId2"/>
            </a:endParaRPr>
          </a:p>
          <a:p>
            <a:pPr marL="0" indent="0">
              <a:buNone/>
            </a:pPr>
            <a:r>
              <a:rPr lang="en-US" sz="2800" b="1" dirty="0">
                <a:hlinkClick r:id="rId2"/>
              </a:rPr>
              <a:t>Devin.Sodums@valpo.edu</a:t>
            </a:r>
            <a:endParaRPr lang="en-US" sz="2800" b="1" dirty="0"/>
          </a:p>
          <a:p>
            <a:pPr marL="0" indent="0">
              <a:buNone/>
            </a:pPr>
            <a:r>
              <a:rPr lang="en-US" sz="2800" dirty="0"/>
              <a:t>ASB 216, Extension 5798</a:t>
            </a:r>
          </a:p>
          <a:p>
            <a:pPr marL="0" indent="0">
              <a:buNone/>
            </a:pPr>
            <a:r>
              <a:rPr lang="en-US" sz="2800" b="1" dirty="0">
                <a:hlinkClick r:id="rId3"/>
              </a:rPr>
              <a:t>https://www.valpo.edu/sponsored-and-student-research/</a:t>
            </a:r>
            <a:r>
              <a:rPr lang="en-US" sz="2800" b="1" dirty="0"/>
              <a:t> </a:t>
            </a:r>
          </a:p>
        </p:txBody>
      </p:sp>
      <p:sp>
        <p:nvSpPr>
          <p:cNvPr id="5" name="Slide Number Placeholder 4"/>
          <p:cNvSpPr>
            <a:spLocks noGrp="1"/>
          </p:cNvSpPr>
          <p:nvPr>
            <p:ph type="sldNum" sz="quarter" idx="12"/>
          </p:nvPr>
        </p:nvSpPr>
        <p:spPr/>
        <p:txBody>
          <a:bodyPr/>
          <a:lstStyle/>
          <a:p>
            <a:fld id="{44DF54FC-F78E-48C3-A1BA-5B4904E9A0C1}" type="slidenum">
              <a:rPr lang="en-US" sz="1200" smtClean="0"/>
              <a:t>12</a:t>
            </a:fld>
            <a:endParaRPr lang="en-US" sz="1200" dirty="0"/>
          </a:p>
        </p:txBody>
      </p:sp>
      <p:pic>
        <p:nvPicPr>
          <p:cNvPr id="6" name="Picture 5">
            <a:extLst>
              <a:ext uri="{FF2B5EF4-FFF2-40B4-BE49-F238E27FC236}">
                <a16:creationId xmlns:a16="http://schemas.microsoft.com/office/drawing/2014/main" id="{60268C50-3721-4819-859D-95EE1CE0373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9577" y="567268"/>
            <a:ext cx="3228621" cy="2709332"/>
          </a:xfrm>
          <a:prstGeom prst="rect">
            <a:avLst/>
          </a:prstGeom>
        </p:spPr>
      </p:pic>
    </p:spTree>
    <p:extLst>
      <p:ext uri="{BB962C8B-B14F-4D97-AF65-F5344CB8AC3E}">
        <p14:creationId xmlns:p14="http://schemas.microsoft.com/office/powerpoint/2010/main" val="91090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49675"/>
          </a:xfrm>
        </p:spPr>
        <p:txBody>
          <a:bodyPr>
            <a:normAutofit/>
          </a:bodyPr>
          <a:lstStyle/>
          <a:p>
            <a:r>
              <a:rPr lang="en-US" sz="3200" b="1" dirty="0"/>
              <a:t>Grants vs Fellowships – what’s the difference?</a:t>
            </a:r>
          </a:p>
        </p:txBody>
      </p:sp>
      <p:sp>
        <p:nvSpPr>
          <p:cNvPr id="4" name="Slide Number Placeholder 3"/>
          <p:cNvSpPr>
            <a:spLocks noGrp="1"/>
          </p:cNvSpPr>
          <p:nvPr>
            <p:ph type="sldNum" sz="quarter" idx="12"/>
          </p:nvPr>
        </p:nvSpPr>
        <p:spPr/>
        <p:txBody>
          <a:bodyPr/>
          <a:lstStyle/>
          <a:p>
            <a:fld id="{44DF54FC-F78E-48C3-A1BA-5B4904E9A0C1}" type="slidenum">
              <a:rPr lang="en-US" sz="1200" smtClean="0"/>
              <a:t>2</a:t>
            </a:fld>
            <a:endParaRPr lang="en-US" sz="1200" dirty="0"/>
          </a:p>
        </p:txBody>
      </p:sp>
      <p:sp>
        <p:nvSpPr>
          <p:cNvPr id="5" name="Content Placeholder 4"/>
          <p:cNvSpPr>
            <a:spLocks noGrp="1"/>
          </p:cNvSpPr>
          <p:nvPr>
            <p:ph idx="1"/>
          </p:nvPr>
        </p:nvSpPr>
        <p:spPr/>
        <p:txBody>
          <a:bodyPr/>
          <a:lstStyle/>
          <a:p>
            <a:endParaRPr lang="en-US" dirty="0"/>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602983162"/>
              </p:ext>
            </p:extLst>
          </p:nvPr>
        </p:nvGraphicFramePr>
        <p:xfrm>
          <a:off x="579549" y="1486090"/>
          <a:ext cx="10921285" cy="4396936"/>
        </p:xfrm>
        <a:graphic>
          <a:graphicData uri="http://schemas.openxmlformats.org/drawingml/2006/table">
            <a:tbl>
              <a:tblPr firstRow="1" bandRow="1">
                <a:tableStyleId>{5C22544A-7EE6-4342-B048-85BDC9FD1C3A}</a:tableStyleId>
              </a:tblPr>
              <a:tblGrid>
                <a:gridCol w="5416247">
                  <a:extLst>
                    <a:ext uri="{9D8B030D-6E8A-4147-A177-3AD203B41FA5}">
                      <a16:colId xmlns:a16="http://schemas.microsoft.com/office/drawing/2014/main" val="1114977207"/>
                    </a:ext>
                  </a:extLst>
                </a:gridCol>
                <a:gridCol w="5505038">
                  <a:extLst>
                    <a:ext uri="{9D8B030D-6E8A-4147-A177-3AD203B41FA5}">
                      <a16:colId xmlns:a16="http://schemas.microsoft.com/office/drawing/2014/main" val="114905950"/>
                    </a:ext>
                  </a:extLst>
                </a:gridCol>
              </a:tblGrid>
              <a:tr h="515488">
                <a:tc>
                  <a:txBody>
                    <a:bodyPr/>
                    <a:lstStyle/>
                    <a:p>
                      <a:r>
                        <a:rPr lang="en-US" sz="2800" dirty="0"/>
                        <a:t>GRANTS</a:t>
                      </a:r>
                    </a:p>
                  </a:txBody>
                  <a:tcPr/>
                </a:tc>
                <a:tc>
                  <a:txBody>
                    <a:bodyPr/>
                    <a:lstStyle/>
                    <a:p>
                      <a:r>
                        <a:rPr lang="en-US" sz="2800" dirty="0"/>
                        <a:t>FELLOWSHIPS</a:t>
                      </a:r>
                    </a:p>
                  </a:txBody>
                  <a:tcPr/>
                </a:tc>
                <a:extLst>
                  <a:ext uri="{0D108BD9-81ED-4DB2-BD59-A6C34878D82A}">
                    <a16:rowId xmlns:a16="http://schemas.microsoft.com/office/drawing/2014/main" val="2794832732"/>
                  </a:ext>
                </a:extLst>
              </a:tr>
              <a:tr h="408429">
                <a:tc>
                  <a:txBody>
                    <a:bodyPr/>
                    <a:lstStyle/>
                    <a:p>
                      <a:pPr marL="342900" indent="-342900">
                        <a:buFont typeface="Arial" panose="020B0604020202020204" pitchFamily="34" charset="0"/>
                        <a:buChar char="•"/>
                      </a:pPr>
                      <a:r>
                        <a:rPr lang="en-US" sz="2000" dirty="0"/>
                        <a:t>Awarded to an institution</a:t>
                      </a:r>
                      <a:r>
                        <a:rPr lang="en-US" sz="2000" baseline="0" dirty="0"/>
                        <a:t> (university)</a:t>
                      </a:r>
                      <a:endParaRPr lang="en-US" sz="2000" dirty="0"/>
                    </a:p>
                  </a:txBody>
                  <a:tcPr/>
                </a:tc>
                <a:tc>
                  <a:txBody>
                    <a:bodyPr/>
                    <a:lstStyle/>
                    <a:p>
                      <a:pPr marL="342900" indent="-342900">
                        <a:buFont typeface="Arial" panose="020B0604020202020204" pitchFamily="34" charset="0"/>
                        <a:buChar char="•"/>
                      </a:pPr>
                      <a:r>
                        <a:rPr lang="en-US" sz="2000" dirty="0"/>
                        <a:t>Awarded to an individual (faculty scholar)</a:t>
                      </a:r>
                    </a:p>
                  </a:txBody>
                  <a:tcPr/>
                </a:tc>
                <a:extLst>
                  <a:ext uri="{0D108BD9-81ED-4DB2-BD59-A6C34878D82A}">
                    <a16:rowId xmlns:a16="http://schemas.microsoft.com/office/drawing/2014/main" val="261232419"/>
                  </a:ext>
                </a:extLst>
              </a:tr>
              <a:tr h="735172">
                <a:tc>
                  <a:txBody>
                    <a:bodyPr/>
                    <a:lstStyle/>
                    <a:p>
                      <a:pPr marL="342900" indent="-342900">
                        <a:buFont typeface="Arial" panose="020B0604020202020204" pitchFamily="34" charset="0"/>
                        <a:buChar char="•"/>
                      </a:pPr>
                      <a:r>
                        <a:rPr lang="en-US" sz="2000" dirty="0"/>
                        <a:t>Typically supports a project, program or initiative</a:t>
                      </a:r>
                    </a:p>
                  </a:txBody>
                  <a:tcPr/>
                </a:tc>
                <a:tc>
                  <a:txBody>
                    <a:bodyPr/>
                    <a:lstStyle/>
                    <a:p>
                      <a:pPr marL="342900" indent="-342900">
                        <a:buFont typeface="Arial" panose="020B0604020202020204" pitchFamily="34" charset="0"/>
                        <a:buChar char="•"/>
                      </a:pPr>
                      <a:r>
                        <a:rPr lang="en-US" sz="2000" dirty="0"/>
                        <a:t>Typically supports research for a project</a:t>
                      </a:r>
                    </a:p>
                  </a:txBody>
                  <a:tcPr/>
                </a:tc>
                <a:extLst>
                  <a:ext uri="{0D108BD9-81ED-4DB2-BD59-A6C34878D82A}">
                    <a16:rowId xmlns:a16="http://schemas.microsoft.com/office/drawing/2014/main" val="2079388412"/>
                  </a:ext>
                </a:extLst>
              </a:tr>
              <a:tr h="757236">
                <a:tc>
                  <a:txBody>
                    <a:bodyPr/>
                    <a:lstStyle/>
                    <a:p>
                      <a:pPr marL="342900" indent="-342900">
                        <a:buFont typeface="Arial" panose="020B0604020202020204" pitchFamily="34" charset="0"/>
                        <a:buChar char="•"/>
                      </a:pPr>
                      <a:r>
                        <a:rPr lang="en-US" sz="2000" dirty="0"/>
                        <a:t>Project occurs where needed</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Often at the funder’s location so fellows can be part of a community of scholars</a:t>
                      </a:r>
                    </a:p>
                  </a:txBody>
                  <a:tcPr/>
                </a:tc>
                <a:extLst>
                  <a:ext uri="{0D108BD9-81ED-4DB2-BD59-A6C34878D82A}">
                    <a16:rowId xmlns:a16="http://schemas.microsoft.com/office/drawing/2014/main" val="2195557207"/>
                  </a:ext>
                </a:extLst>
              </a:tr>
              <a:tr h="834338">
                <a:tc>
                  <a:txBody>
                    <a:bodyPr/>
                    <a:lstStyle/>
                    <a:p>
                      <a:pPr marL="342900" indent="-342900">
                        <a:buFont typeface="Arial" panose="020B0604020202020204" pitchFamily="34" charset="0"/>
                        <a:buChar char="•"/>
                      </a:pPr>
                      <a:r>
                        <a:rPr lang="en-US" sz="2000" dirty="0"/>
                        <a:t>May support a team (faculty, staff, students, subcontractors) and other project expenses</a:t>
                      </a:r>
                    </a:p>
                  </a:txBody>
                  <a:tcPr/>
                </a:tc>
                <a:tc>
                  <a:txBody>
                    <a:bodyPr/>
                    <a:lstStyle/>
                    <a:p>
                      <a:pPr marL="342900" indent="-342900">
                        <a:buFont typeface="Arial" panose="020B0604020202020204" pitchFamily="34" charset="0"/>
                        <a:buChar char="•"/>
                      </a:pPr>
                      <a:r>
                        <a:rPr lang="en-US" sz="2000" dirty="0"/>
                        <a:t>Typically supports one person and sometimes a housing or travel allowance</a:t>
                      </a:r>
                    </a:p>
                  </a:txBody>
                  <a:tcPr/>
                </a:tc>
                <a:extLst>
                  <a:ext uri="{0D108BD9-81ED-4DB2-BD59-A6C34878D82A}">
                    <a16:rowId xmlns:a16="http://schemas.microsoft.com/office/drawing/2014/main" val="2593316336"/>
                  </a:ext>
                </a:extLst>
              </a:tr>
              <a:tr h="408429">
                <a:tc>
                  <a:txBody>
                    <a:bodyPr/>
                    <a:lstStyle/>
                    <a:p>
                      <a:pPr marL="342900" indent="-342900">
                        <a:buFont typeface="Arial" panose="020B0604020202020204" pitchFamily="34" charset="0"/>
                        <a:buChar char="•"/>
                      </a:pPr>
                      <a:r>
                        <a:rPr lang="en-US" sz="2000" dirty="0"/>
                        <a:t>Line-item budget</a:t>
                      </a:r>
                    </a:p>
                  </a:txBody>
                  <a:tcPr/>
                </a:tc>
                <a:tc>
                  <a:txBody>
                    <a:bodyPr/>
                    <a:lstStyle/>
                    <a:p>
                      <a:pPr marL="342900" indent="-342900">
                        <a:buFont typeface="Arial" panose="020B0604020202020204" pitchFamily="34" charset="0"/>
                        <a:buChar char="•"/>
                      </a:pPr>
                      <a:r>
                        <a:rPr lang="en-US" sz="2000" dirty="0"/>
                        <a:t>Flat amount or percent</a:t>
                      </a:r>
                      <a:r>
                        <a:rPr lang="en-US" sz="2000" baseline="0" dirty="0"/>
                        <a:t> of salary</a:t>
                      </a:r>
                      <a:endParaRPr lang="en-US" sz="2000" dirty="0"/>
                    </a:p>
                  </a:txBody>
                  <a:tcPr/>
                </a:tc>
                <a:extLst>
                  <a:ext uri="{0D108BD9-81ED-4DB2-BD59-A6C34878D82A}">
                    <a16:rowId xmlns:a16="http://schemas.microsoft.com/office/drawing/2014/main" val="1533954540"/>
                  </a:ext>
                </a:extLst>
              </a:tr>
              <a:tr h="735172">
                <a:tc>
                  <a:txBody>
                    <a:bodyPr/>
                    <a:lstStyle/>
                    <a:p>
                      <a:pPr marL="342900" indent="-342900">
                        <a:buFont typeface="Arial" panose="020B0604020202020204" pitchFamily="34" charset="0"/>
                        <a:buChar char="•"/>
                      </a:pPr>
                      <a:r>
                        <a:rPr lang="en-US" sz="2000" dirty="0"/>
                        <a:t>GPAF</a:t>
                      </a:r>
                      <a:r>
                        <a:rPr lang="en-US" sz="2000" baseline="0" dirty="0"/>
                        <a:t> internal review process</a:t>
                      </a:r>
                      <a:endParaRPr lang="en-US" sz="2000" dirty="0"/>
                    </a:p>
                  </a:txBody>
                  <a:tcPr/>
                </a:tc>
                <a:tc>
                  <a:txBody>
                    <a:bodyPr/>
                    <a:lstStyle/>
                    <a:p>
                      <a:pPr marL="342900" indent="-342900">
                        <a:buFont typeface="Arial" panose="020B0604020202020204" pitchFamily="34" charset="0"/>
                        <a:buChar char="•"/>
                      </a:pPr>
                      <a:r>
                        <a:rPr lang="en-US" sz="2000" dirty="0"/>
                        <a:t>FAF internal review process</a:t>
                      </a:r>
                    </a:p>
                  </a:txBody>
                  <a:tcPr/>
                </a:tc>
                <a:extLst>
                  <a:ext uri="{0D108BD9-81ED-4DB2-BD59-A6C34878D82A}">
                    <a16:rowId xmlns:a16="http://schemas.microsoft.com/office/drawing/2014/main" val="462686962"/>
                  </a:ext>
                </a:extLst>
              </a:tr>
            </a:tbl>
          </a:graphicData>
        </a:graphic>
      </p:graphicFrame>
    </p:spTree>
    <p:extLst>
      <p:ext uri="{BB962C8B-B14F-4D97-AF65-F5344CB8AC3E}">
        <p14:creationId xmlns:p14="http://schemas.microsoft.com/office/powerpoint/2010/main" val="206122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49675"/>
          </a:xfrm>
        </p:spPr>
        <p:txBody>
          <a:bodyPr>
            <a:normAutofit/>
          </a:bodyPr>
          <a:lstStyle/>
          <a:p>
            <a:r>
              <a:rPr lang="en-US" sz="4400" b="1" dirty="0"/>
              <a:t>Success is </a:t>
            </a:r>
            <a:r>
              <a:rPr lang="en-US" sz="4400" b="1" dirty="0" err="1"/>
              <a:t>WOW+Trust</a:t>
            </a:r>
            <a:endParaRPr lang="en-US" sz="4400" b="1" dirty="0"/>
          </a:p>
        </p:txBody>
      </p:sp>
      <p:sp>
        <p:nvSpPr>
          <p:cNvPr id="4" name="Slide Number Placeholder 3"/>
          <p:cNvSpPr>
            <a:spLocks noGrp="1"/>
          </p:cNvSpPr>
          <p:nvPr>
            <p:ph type="sldNum" sz="quarter" idx="12"/>
          </p:nvPr>
        </p:nvSpPr>
        <p:spPr/>
        <p:txBody>
          <a:bodyPr/>
          <a:lstStyle/>
          <a:p>
            <a:fld id="{44DF54FC-F78E-48C3-A1BA-5B4904E9A0C1}" type="slidenum">
              <a:rPr lang="en-US" sz="1200" smtClean="0"/>
              <a:t>3</a:t>
            </a:fld>
            <a:endParaRPr lang="en-US" sz="1200" dirty="0"/>
          </a:p>
        </p:txBody>
      </p:sp>
      <p:sp>
        <p:nvSpPr>
          <p:cNvPr id="5" name="Content Placeholder 4"/>
          <p:cNvSpPr>
            <a:spLocks noGrp="1"/>
          </p:cNvSpPr>
          <p:nvPr>
            <p:ph idx="1"/>
          </p:nvPr>
        </p:nvSpPr>
        <p:spPr/>
        <p:txBody>
          <a:bodyPr/>
          <a:lstStyle/>
          <a:p>
            <a:endParaRPr lang="en-US" dirty="0"/>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969124235"/>
              </p:ext>
            </p:extLst>
          </p:nvPr>
        </p:nvGraphicFramePr>
        <p:xfrm>
          <a:off x="914400" y="1560268"/>
          <a:ext cx="10261600" cy="4221470"/>
        </p:xfrm>
        <a:graphic>
          <a:graphicData uri="http://schemas.openxmlformats.org/drawingml/2006/table">
            <a:tbl>
              <a:tblPr firstRow="1" bandRow="1">
                <a:tableStyleId>{5C22544A-7EE6-4342-B048-85BDC9FD1C3A}</a:tableStyleId>
              </a:tblPr>
              <a:tblGrid>
                <a:gridCol w="4973518">
                  <a:extLst>
                    <a:ext uri="{9D8B030D-6E8A-4147-A177-3AD203B41FA5}">
                      <a16:colId xmlns:a16="http://schemas.microsoft.com/office/drawing/2014/main" val="1114977207"/>
                    </a:ext>
                  </a:extLst>
                </a:gridCol>
                <a:gridCol w="5288082">
                  <a:extLst>
                    <a:ext uri="{9D8B030D-6E8A-4147-A177-3AD203B41FA5}">
                      <a16:colId xmlns:a16="http://schemas.microsoft.com/office/drawing/2014/main" val="114905950"/>
                    </a:ext>
                  </a:extLst>
                </a:gridCol>
              </a:tblGrid>
              <a:tr h="679702">
                <a:tc>
                  <a:txBody>
                    <a:bodyPr/>
                    <a:lstStyle/>
                    <a:p>
                      <a:pPr algn="ctr"/>
                      <a:r>
                        <a:rPr lang="en-US" sz="2800" dirty="0"/>
                        <a:t>WOW</a:t>
                      </a:r>
                    </a:p>
                  </a:txBody>
                  <a:tcPr/>
                </a:tc>
                <a:tc>
                  <a:txBody>
                    <a:bodyPr/>
                    <a:lstStyle/>
                    <a:p>
                      <a:pPr algn="ctr"/>
                      <a:r>
                        <a:rPr lang="en-US" sz="2800" dirty="0"/>
                        <a:t>TRUST</a:t>
                      </a:r>
                    </a:p>
                  </a:txBody>
                  <a:tcPr/>
                </a:tc>
                <a:extLst>
                  <a:ext uri="{0D108BD9-81ED-4DB2-BD59-A6C34878D82A}">
                    <a16:rowId xmlns:a16="http://schemas.microsoft.com/office/drawing/2014/main" val="2794832732"/>
                  </a:ext>
                </a:extLst>
              </a:tr>
              <a:tr h="679702">
                <a:tc>
                  <a:txBody>
                    <a:bodyPr/>
                    <a:lstStyle/>
                    <a:p>
                      <a:pPr marL="342900" indent="-342900">
                        <a:buFont typeface="Arial" panose="020B0604020202020204" pitchFamily="34" charset="0"/>
                        <a:buChar char="•"/>
                      </a:pPr>
                      <a:r>
                        <a:rPr lang="en-US" sz="2400" dirty="0"/>
                        <a:t>In-depth knowledge and expertise</a:t>
                      </a:r>
                    </a:p>
                  </a:txBody>
                  <a:tcPr/>
                </a:tc>
                <a:tc>
                  <a:txBody>
                    <a:bodyPr/>
                    <a:lstStyle/>
                    <a:p>
                      <a:pPr marL="342900" indent="-342900">
                        <a:buFont typeface="Arial" panose="020B0604020202020204" pitchFamily="34" charset="0"/>
                        <a:buChar char="•"/>
                      </a:pPr>
                      <a:r>
                        <a:rPr lang="en-US" sz="2400" dirty="0"/>
                        <a:t>Find the fit and follow the instructions</a:t>
                      </a:r>
                    </a:p>
                  </a:txBody>
                  <a:tcPr/>
                </a:tc>
                <a:extLst>
                  <a:ext uri="{0D108BD9-81ED-4DB2-BD59-A6C34878D82A}">
                    <a16:rowId xmlns:a16="http://schemas.microsoft.com/office/drawing/2014/main" val="261232419"/>
                  </a:ext>
                </a:extLst>
              </a:tr>
              <a:tr h="816922">
                <a:tc>
                  <a:txBody>
                    <a:bodyPr/>
                    <a:lstStyle/>
                    <a:p>
                      <a:pPr marL="342900" indent="-342900">
                        <a:buFont typeface="Arial" panose="020B0604020202020204" pitchFamily="34" charset="0"/>
                        <a:buChar char="•"/>
                      </a:pPr>
                      <a:r>
                        <a:rPr lang="en-US" sz="2400" dirty="0"/>
                        <a:t>Creative methods or problem-solving</a:t>
                      </a:r>
                    </a:p>
                  </a:txBody>
                  <a:tcPr/>
                </a:tc>
                <a:tc>
                  <a:txBody>
                    <a:bodyPr/>
                    <a:lstStyle/>
                    <a:p>
                      <a:pPr marL="342900" indent="-342900">
                        <a:buFont typeface="Arial" panose="020B0604020202020204" pitchFamily="34" charset="0"/>
                        <a:buChar char="•"/>
                      </a:pPr>
                      <a:r>
                        <a:rPr lang="en-US" sz="2400" dirty="0"/>
                        <a:t>Realistic, reasonable</a:t>
                      </a:r>
                      <a:r>
                        <a:rPr lang="en-US" sz="2400" baseline="0" dirty="0"/>
                        <a:t> budget</a:t>
                      </a:r>
                      <a:endParaRPr lang="en-US" sz="2400" dirty="0"/>
                    </a:p>
                  </a:txBody>
                  <a:tcPr/>
                </a:tc>
                <a:extLst>
                  <a:ext uri="{0D108BD9-81ED-4DB2-BD59-A6C34878D82A}">
                    <a16:rowId xmlns:a16="http://schemas.microsoft.com/office/drawing/2014/main" val="2079388412"/>
                  </a:ext>
                </a:extLst>
              </a:tr>
              <a:tr h="679702">
                <a:tc>
                  <a:txBody>
                    <a:bodyPr/>
                    <a:lstStyle/>
                    <a:p>
                      <a:pPr marL="342900" indent="-342900">
                        <a:buFont typeface="Arial" panose="020B0604020202020204" pitchFamily="34" charset="0"/>
                        <a:buChar char="•"/>
                      </a:pPr>
                      <a:r>
                        <a:rPr lang="en-US" sz="2400" dirty="0"/>
                        <a:t>High impact </a:t>
                      </a:r>
                    </a:p>
                  </a:txBody>
                  <a:tcPr/>
                </a:tc>
                <a:tc>
                  <a:txBody>
                    <a:bodyPr/>
                    <a:lstStyle/>
                    <a:p>
                      <a:pPr marL="342900" indent="-342900">
                        <a:buFont typeface="Arial" panose="020B0604020202020204" pitchFamily="34" charset="0"/>
                        <a:buChar char="•"/>
                      </a:pPr>
                      <a:r>
                        <a:rPr lang="en-US" sz="2400" dirty="0"/>
                        <a:t>Complete and accurate application</a:t>
                      </a:r>
                    </a:p>
                  </a:txBody>
                  <a:tcPr/>
                </a:tc>
                <a:extLst>
                  <a:ext uri="{0D108BD9-81ED-4DB2-BD59-A6C34878D82A}">
                    <a16:rowId xmlns:a16="http://schemas.microsoft.com/office/drawing/2014/main" val="2593316336"/>
                  </a:ext>
                </a:extLst>
              </a:tr>
              <a:tr h="679702">
                <a:tc>
                  <a:txBody>
                    <a:bodyPr/>
                    <a:lstStyle/>
                    <a:p>
                      <a:pPr marL="342900" indent="-342900">
                        <a:buFont typeface="Arial" panose="020B0604020202020204" pitchFamily="34" charset="0"/>
                        <a:buChar char="•"/>
                      </a:pPr>
                      <a:r>
                        <a:rPr lang="en-US" sz="2400" dirty="0"/>
                        <a:t>Qualified team</a:t>
                      </a:r>
                      <a:r>
                        <a:rPr lang="en-US" sz="2400" baseline="0" dirty="0"/>
                        <a:t> and organization</a:t>
                      </a:r>
                      <a:endParaRPr lang="en-US" sz="2400" dirty="0"/>
                    </a:p>
                  </a:txBody>
                  <a:tcPr/>
                </a:tc>
                <a:tc>
                  <a:txBody>
                    <a:bodyPr/>
                    <a:lstStyle/>
                    <a:p>
                      <a:pPr marL="342900" indent="-342900">
                        <a:buFont typeface="Arial" panose="020B0604020202020204" pitchFamily="34" charset="0"/>
                        <a:buChar char="•"/>
                      </a:pPr>
                      <a:r>
                        <a:rPr lang="en-US" sz="2400" dirty="0"/>
                        <a:t>Project</a:t>
                      </a:r>
                      <a:r>
                        <a:rPr lang="en-US" sz="2400" baseline="0" dirty="0"/>
                        <a:t> honesty and trustworthiness</a:t>
                      </a:r>
                      <a:endParaRPr lang="en-US" sz="2400" dirty="0"/>
                    </a:p>
                  </a:txBody>
                  <a:tcPr/>
                </a:tc>
                <a:extLst>
                  <a:ext uri="{0D108BD9-81ED-4DB2-BD59-A6C34878D82A}">
                    <a16:rowId xmlns:a16="http://schemas.microsoft.com/office/drawing/2014/main" val="462686962"/>
                  </a:ext>
                </a:extLst>
              </a:tr>
              <a:tr h="679702">
                <a:tc>
                  <a:txBody>
                    <a:bodyPr/>
                    <a:lstStyle/>
                    <a:p>
                      <a:pPr marL="342900" indent="-342900">
                        <a:buFont typeface="Arial" panose="020B0604020202020204" pitchFamily="34" charset="0"/>
                        <a:buChar char="•"/>
                      </a:pPr>
                      <a:r>
                        <a:rPr lang="en-US" sz="2400" dirty="0"/>
                        <a:t>Well-written, persuasive</a:t>
                      </a:r>
                    </a:p>
                  </a:txBody>
                  <a:tcPr/>
                </a:tc>
                <a:tc>
                  <a:txBody>
                    <a:bodyPr/>
                    <a:lstStyle/>
                    <a:p>
                      <a:pPr marL="342900" indent="-342900">
                        <a:buFont typeface="Arial" panose="020B0604020202020204" pitchFamily="34" charset="0"/>
                        <a:buChar char="•"/>
                      </a:pPr>
                      <a:r>
                        <a:rPr lang="en-US" sz="2400" dirty="0"/>
                        <a:t>Pieces fit together and make sense</a:t>
                      </a:r>
                    </a:p>
                  </a:txBody>
                  <a:tcPr/>
                </a:tc>
                <a:extLst>
                  <a:ext uri="{0D108BD9-81ED-4DB2-BD59-A6C34878D82A}">
                    <a16:rowId xmlns:a16="http://schemas.microsoft.com/office/drawing/2014/main" val="1425202352"/>
                  </a:ext>
                </a:extLst>
              </a:tr>
            </a:tbl>
          </a:graphicData>
        </a:graphic>
      </p:graphicFrame>
      <p:sp>
        <p:nvSpPr>
          <p:cNvPr id="3" name="Explosion: 8 Points 2">
            <a:extLst>
              <a:ext uri="{FF2B5EF4-FFF2-40B4-BE49-F238E27FC236}">
                <a16:creationId xmlns:a16="http://schemas.microsoft.com/office/drawing/2014/main" id="{1D998075-8897-43E2-BF04-175137285B87}"/>
              </a:ext>
            </a:extLst>
          </p:cNvPr>
          <p:cNvSpPr/>
          <p:nvPr/>
        </p:nvSpPr>
        <p:spPr>
          <a:xfrm>
            <a:off x="325120" y="71120"/>
            <a:ext cx="2011680" cy="220389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andshake">
            <a:extLst>
              <a:ext uri="{FF2B5EF4-FFF2-40B4-BE49-F238E27FC236}">
                <a16:creationId xmlns:a16="http://schemas.microsoft.com/office/drawing/2014/main" id="{8FA6EECC-CC75-4089-96E0-3262928C51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290531">
            <a:off x="9851379" y="4494431"/>
            <a:ext cx="2385157" cy="2872798"/>
          </a:xfrm>
          <a:prstGeom prst="rect">
            <a:avLst/>
          </a:prstGeom>
        </p:spPr>
      </p:pic>
    </p:spTree>
    <p:extLst>
      <p:ext uri="{BB962C8B-B14F-4D97-AF65-F5344CB8AC3E}">
        <p14:creationId xmlns:p14="http://schemas.microsoft.com/office/powerpoint/2010/main" val="132567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49675"/>
          </a:xfrm>
        </p:spPr>
        <p:txBody>
          <a:bodyPr>
            <a:normAutofit/>
          </a:bodyPr>
          <a:lstStyle/>
          <a:p>
            <a:r>
              <a:rPr lang="en-US" sz="4000" b="1" dirty="0"/>
              <a:t>Proposal Writing is a Specific Skill</a:t>
            </a:r>
          </a:p>
        </p:txBody>
      </p:sp>
      <p:sp>
        <p:nvSpPr>
          <p:cNvPr id="3" name="Content Placeholder 2"/>
          <p:cNvSpPr>
            <a:spLocks noGrp="1"/>
          </p:cNvSpPr>
          <p:nvPr>
            <p:ph idx="1"/>
          </p:nvPr>
        </p:nvSpPr>
        <p:spPr>
          <a:xfrm>
            <a:off x="838200" y="1690688"/>
            <a:ext cx="5684520" cy="4722991"/>
          </a:xfrm>
        </p:spPr>
        <p:txBody>
          <a:bodyPr>
            <a:normAutofit/>
          </a:bodyPr>
          <a:lstStyle/>
          <a:p>
            <a:r>
              <a:rPr lang="en-US" sz="2800" dirty="0"/>
              <a:t>It takes practice</a:t>
            </a:r>
          </a:p>
          <a:p>
            <a:r>
              <a:rPr lang="en-US" sz="2800" dirty="0"/>
              <a:t>Start early so you have time to get feedback and refine</a:t>
            </a:r>
          </a:p>
          <a:p>
            <a:r>
              <a:rPr lang="en-US" sz="2800" dirty="0"/>
              <a:t>Be nimble and flexible </a:t>
            </a:r>
          </a:p>
          <a:p>
            <a:r>
              <a:rPr lang="en-US" sz="2800" dirty="0"/>
              <a:t>Be patient with yourself, It’s a learning process</a:t>
            </a:r>
          </a:p>
          <a:p>
            <a:r>
              <a:rPr lang="en-US" sz="2800" dirty="0"/>
              <a:t>Grants/fellowships are competitive, be persistent!</a:t>
            </a:r>
            <a:endParaRPr lang="en-US" dirty="0"/>
          </a:p>
        </p:txBody>
      </p:sp>
      <p:sp>
        <p:nvSpPr>
          <p:cNvPr id="4" name="Slide Number Placeholder 3"/>
          <p:cNvSpPr>
            <a:spLocks noGrp="1"/>
          </p:cNvSpPr>
          <p:nvPr>
            <p:ph type="sldNum" sz="quarter" idx="12"/>
          </p:nvPr>
        </p:nvSpPr>
        <p:spPr/>
        <p:txBody>
          <a:bodyPr/>
          <a:lstStyle/>
          <a:p>
            <a:fld id="{44DF54FC-F78E-48C3-A1BA-5B4904E9A0C1}" type="slidenum">
              <a:rPr lang="en-US" sz="1200" smtClean="0"/>
              <a:t>4</a:t>
            </a:fld>
            <a:endParaRPr lang="en-US" sz="1200" dirty="0"/>
          </a:p>
        </p:txBody>
      </p:sp>
      <p:pic>
        <p:nvPicPr>
          <p:cNvPr id="6" name="Picture 5">
            <a:extLst>
              <a:ext uri="{FF2B5EF4-FFF2-40B4-BE49-F238E27FC236}">
                <a16:creationId xmlns:a16="http://schemas.microsoft.com/office/drawing/2014/main" id="{0F1EAF0E-7975-4E82-A7BA-CDDC6E216D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64960" y="2027115"/>
            <a:ext cx="4613266" cy="3755072"/>
          </a:xfrm>
          <a:prstGeom prst="rect">
            <a:avLst/>
          </a:prstGeom>
          <a:ln w="38100">
            <a:solidFill>
              <a:schemeClr val="tx1"/>
            </a:solidFill>
          </a:ln>
        </p:spPr>
      </p:pic>
    </p:spTree>
    <p:extLst>
      <p:ext uri="{BB962C8B-B14F-4D97-AF65-F5344CB8AC3E}">
        <p14:creationId xmlns:p14="http://schemas.microsoft.com/office/powerpoint/2010/main" val="389265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49675"/>
          </a:xfrm>
        </p:spPr>
        <p:txBody>
          <a:bodyPr>
            <a:normAutofit/>
          </a:bodyPr>
          <a:lstStyle/>
          <a:p>
            <a:pPr algn="l"/>
            <a:r>
              <a:rPr lang="en-US" sz="4000" b="1" dirty="0"/>
              <a:t>Where/how to Start?</a:t>
            </a:r>
          </a:p>
        </p:txBody>
      </p:sp>
      <p:sp>
        <p:nvSpPr>
          <p:cNvPr id="3" name="Content Placeholder 2"/>
          <p:cNvSpPr>
            <a:spLocks noGrp="1"/>
          </p:cNvSpPr>
          <p:nvPr>
            <p:ph idx="1"/>
          </p:nvPr>
        </p:nvSpPr>
        <p:spPr>
          <a:xfrm>
            <a:off x="838200" y="1690688"/>
            <a:ext cx="10515600" cy="4722991"/>
          </a:xfrm>
        </p:spPr>
        <p:txBody>
          <a:bodyPr>
            <a:normAutofit/>
          </a:bodyPr>
          <a:lstStyle/>
          <a:p>
            <a:r>
              <a:rPr lang="en-US" sz="2800" dirty="0"/>
              <a:t>Keep a list of ideas</a:t>
            </a:r>
          </a:p>
          <a:p>
            <a:r>
              <a:rPr lang="en-US" sz="2800" dirty="0"/>
              <a:t>Start with small Grants</a:t>
            </a:r>
          </a:p>
          <a:p>
            <a:r>
              <a:rPr lang="en-US" sz="2800" dirty="0"/>
              <a:t>Find a mentor/Listen to advice</a:t>
            </a:r>
          </a:p>
          <a:p>
            <a:r>
              <a:rPr lang="en-US" sz="2800" dirty="0"/>
              <a:t>Consider being a Co-PI/team member</a:t>
            </a:r>
          </a:p>
          <a:p>
            <a:r>
              <a:rPr lang="en-US" sz="2800" dirty="0"/>
              <a:t>Convene a multifaceted team, Collaborate!</a:t>
            </a:r>
          </a:p>
          <a:p>
            <a:r>
              <a:rPr lang="en-US" sz="2800" dirty="0"/>
              <a:t>Learn as much as you can about the funder</a:t>
            </a:r>
          </a:p>
          <a:p>
            <a:r>
              <a:rPr lang="en-US" sz="2800" dirty="0"/>
              <a:t>Volunteer to be a grant reviewer</a:t>
            </a:r>
          </a:p>
          <a:p>
            <a:endParaRPr lang="en-US" dirty="0"/>
          </a:p>
        </p:txBody>
      </p:sp>
      <p:sp>
        <p:nvSpPr>
          <p:cNvPr id="4" name="Slide Number Placeholder 3"/>
          <p:cNvSpPr>
            <a:spLocks noGrp="1"/>
          </p:cNvSpPr>
          <p:nvPr>
            <p:ph type="sldNum" sz="quarter" idx="12"/>
          </p:nvPr>
        </p:nvSpPr>
        <p:spPr/>
        <p:txBody>
          <a:bodyPr/>
          <a:lstStyle/>
          <a:p>
            <a:fld id="{44DF54FC-F78E-48C3-A1BA-5B4904E9A0C1}" type="slidenum">
              <a:rPr lang="en-US" sz="1200" smtClean="0"/>
              <a:t>5</a:t>
            </a:fld>
            <a:endParaRPr lang="en-US" sz="1200" dirty="0"/>
          </a:p>
        </p:txBody>
      </p:sp>
      <p:pic>
        <p:nvPicPr>
          <p:cNvPr id="6" name="Picture 5">
            <a:extLst>
              <a:ext uri="{FF2B5EF4-FFF2-40B4-BE49-F238E27FC236}">
                <a16:creationId xmlns:a16="http://schemas.microsoft.com/office/drawing/2014/main" id="{5F1F064F-92F2-4519-96C5-4A141629BA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86600" y="209977"/>
            <a:ext cx="4563535" cy="3018588"/>
          </a:xfrm>
          <a:prstGeom prst="rect">
            <a:avLst/>
          </a:prstGeom>
        </p:spPr>
      </p:pic>
      <p:pic>
        <p:nvPicPr>
          <p:cNvPr id="8" name="Graphic 7">
            <a:extLst>
              <a:ext uri="{FF2B5EF4-FFF2-40B4-BE49-F238E27FC236}">
                <a16:creationId xmlns:a16="http://schemas.microsoft.com/office/drawing/2014/main" id="{B9F546C0-0C92-4D72-90C5-836D8DB4FD5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802921" y="2556704"/>
            <a:ext cx="1299679" cy="1080401"/>
          </a:xfrm>
          <a:prstGeom prst="rect">
            <a:avLst/>
          </a:prstGeom>
        </p:spPr>
      </p:pic>
      <p:pic>
        <p:nvPicPr>
          <p:cNvPr id="12" name="Picture 11">
            <a:extLst>
              <a:ext uri="{FF2B5EF4-FFF2-40B4-BE49-F238E27FC236}">
                <a16:creationId xmlns:a16="http://schemas.microsoft.com/office/drawing/2014/main" id="{3C49652D-5A2A-4AB9-8721-8F3E383C3B2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756275" y="3842175"/>
            <a:ext cx="2770717" cy="2794000"/>
          </a:xfrm>
          <a:prstGeom prst="rect">
            <a:avLst/>
          </a:prstGeom>
        </p:spPr>
      </p:pic>
    </p:spTree>
    <p:extLst>
      <p:ext uri="{BB962C8B-B14F-4D97-AF65-F5344CB8AC3E}">
        <p14:creationId xmlns:p14="http://schemas.microsoft.com/office/powerpoint/2010/main" val="195457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4649"/>
          </a:xfrm>
        </p:spPr>
        <p:txBody>
          <a:bodyPr>
            <a:normAutofit/>
          </a:bodyPr>
          <a:lstStyle/>
          <a:p>
            <a:r>
              <a:rPr lang="en-US" sz="4000" b="1" dirty="0"/>
              <a:t>BEST PRACTICES FOR SUCCESS</a:t>
            </a:r>
          </a:p>
        </p:txBody>
      </p:sp>
      <p:sp>
        <p:nvSpPr>
          <p:cNvPr id="3" name="Content Placeholder 2"/>
          <p:cNvSpPr>
            <a:spLocks noGrp="1"/>
          </p:cNvSpPr>
          <p:nvPr>
            <p:ph idx="1"/>
          </p:nvPr>
        </p:nvSpPr>
        <p:spPr>
          <a:xfrm>
            <a:off x="4038601" y="1635618"/>
            <a:ext cx="7239626" cy="4815982"/>
          </a:xfrm>
        </p:spPr>
        <p:txBody>
          <a:bodyPr>
            <a:normAutofit/>
          </a:bodyPr>
          <a:lstStyle/>
          <a:p>
            <a:r>
              <a:rPr lang="en-US" dirty="0"/>
              <a:t>Assure your project fits the funder’s priorities</a:t>
            </a:r>
          </a:p>
          <a:p>
            <a:r>
              <a:rPr lang="en-US" dirty="0"/>
              <a:t>read and follow the instructions</a:t>
            </a:r>
          </a:p>
          <a:p>
            <a:r>
              <a:rPr lang="en-US" dirty="0"/>
              <a:t>Know your audience and tailor your approach</a:t>
            </a:r>
          </a:p>
          <a:p>
            <a:r>
              <a:rPr lang="en-US" dirty="0"/>
              <a:t>Clear communication is just as important as content</a:t>
            </a:r>
          </a:p>
          <a:p>
            <a:r>
              <a:rPr lang="en-US" dirty="0"/>
              <a:t>Plan ahead/Start early</a:t>
            </a:r>
          </a:p>
          <a:p>
            <a:r>
              <a:rPr lang="en-US" dirty="0"/>
              <a:t>Get the “easy” parts out of the way</a:t>
            </a:r>
          </a:p>
          <a:p>
            <a:r>
              <a:rPr lang="en-US" dirty="0"/>
              <a:t>Talk with project officers</a:t>
            </a:r>
          </a:p>
          <a:p>
            <a:r>
              <a:rPr lang="en-US" dirty="0"/>
              <a:t>Submit early</a:t>
            </a:r>
          </a:p>
          <a:p>
            <a:r>
              <a:rPr lang="en-US" dirty="0"/>
              <a:t>Use reviewers’ comments to improve the next time</a:t>
            </a:r>
          </a:p>
        </p:txBody>
      </p:sp>
      <p:sp>
        <p:nvSpPr>
          <p:cNvPr id="4" name="Slide Number Placeholder 3"/>
          <p:cNvSpPr>
            <a:spLocks noGrp="1"/>
          </p:cNvSpPr>
          <p:nvPr>
            <p:ph type="sldNum" sz="quarter" idx="12"/>
          </p:nvPr>
        </p:nvSpPr>
        <p:spPr/>
        <p:txBody>
          <a:bodyPr/>
          <a:lstStyle/>
          <a:p>
            <a:fld id="{44DF54FC-F78E-48C3-A1BA-5B4904E9A0C1}" type="slidenum">
              <a:rPr lang="en-US" sz="1200" smtClean="0"/>
              <a:t>6</a:t>
            </a:fld>
            <a:endParaRPr lang="en-US" sz="1200" dirty="0"/>
          </a:p>
        </p:txBody>
      </p:sp>
      <p:pic>
        <p:nvPicPr>
          <p:cNvPr id="6" name="Picture 5">
            <a:extLst>
              <a:ext uri="{FF2B5EF4-FFF2-40B4-BE49-F238E27FC236}">
                <a16:creationId xmlns:a16="http://schemas.microsoft.com/office/drawing/2014/main" id="{EB6AFA5D-1B96-469D-A5E2-E73CC4D17A6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0333" y="2478616"/>
            <a:ext cx="2963334" cy="2425700"/>
          </a:xfrm>
          <a:prstGeom prst="rect">
            <a:avLst/>
          </a:prstGeom>
          <a:ln w="38100">
            <a:solidFill>
              <a:schemeClr val="tx1"/>
            </a:solidFill>
          </a:ln>
        </p:spPr>
      </p:pic>
    </p:spTree>
    <p:extLst>
      <p:ext uri="{BB962C8B-B14F-4D97-AF65-F5344CB8AC3E}">
        <p14:creationId xmlns:p14="http://schemas.microsoft.com/office/powerpoint/2010/main" val="57167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2975"/>
          </a:xfrm>
        </p:spPr>
        <p:txBody>
          <a:bodyPr>
            <a:normAutofit/>
          </a:bodyPr>
          <a:lstStyle/>
          <a:p>
            <a:r>
              <a:rPr lang="en-US" sz="4000" b="1" dirty="0"/>
              <a:t>Finding opportunities</a:t>
            </a:r>
          </a:p>
        </p:txBody>
      </p:sp>
      <p:sp>
        <p:nvSpPr>
          <p:cNvPr id="3" name="Content Placeholder 2"/>
          <p:cNvSpPr>
            <a:spLocks noGrp="1"/>
          </p:cNvSpPr>
          <p:nvPr>
            <p:ph idx="1"/>
          </p:nvPr>
        </p:nvSpPr>
        <p:spPr>
          <a:xfrm>
            <a:off x="389467" y="1245629"/>
            <a:ext cx="7035800" cy="5247246"/>
          </a:xfrm>
        </p:spPr>
        <p:txBody>
          <a:bodyPr>
            <a:normAutofit fontScale="85000" lnSpcReduction="20000"/>
          </a:bodyPr>
          <a:lstStyle/>
          <a:p>
            <a:r>
              <a:rPr lang="en-US" dirty="0"/>
              <a:t>Federal government </a:t>
            </a:r>
          </a:p>
          <a:p>
            <a:pPr lvl="1"/>
            <a:r>
              <a:rPr lang="en-US" dirty="0"/>
              <a:t>Grants.gov</a:t>
            </a:r>
          </a:p>
          <a:p>
            <a:pPr lvl="1"/>
            <a:r>
              <a:rPr lang="en-US" dirty="0"/>
              <a:t>Agency websites and e-newsletters</a:t>
            </a:r>
          </a:p>
          <a:p>
            <a:r>
              <a:rPr lang="en-US" dirty="0"/>
              <a:t>State and local government </a:t>
            </a:r>
          </a:p>
          <a:p>
            <a:pPr lvl="1"/>
            <a:r>
              <a:rPr lang="en-US" dirty="0"/>
              <a:t>Agency websites and e-newsletters</a:t>
            </a:r>
          </a:p>
          <a:p>
            <a:r>
              <a:rPr lang="en-US" dirty="0"/>
              <a:t>Private foundations/grants for individuals (fellowships, too)</a:t>
            </a:r>
          </a:p>
          <a:p>
            <a:pPr lvl="1"/>
            <a:r>
              <a:rPr lang="en-US" dirty="0"/>
              <a:t>Candid database and newsletters </a:t>
            </a:r>
          </a:p>
          <a:p>
            <a:r>
              <a:rPr lang="en-US" dirty="0"/>
              <a:t>Professional associations</a:t>
            </a:r>
          </a:p>
          <a:p>
            <a:r>
              <a:rPr lang="en-US" dirty="0"/>
              <a:t>Networking/word of mouth/general internet searches</a:t>
            </a:r>
          </a:p>
          <a:p>
            <a:r>
              <a:rPr lang="en-US" dirty="0"/>
              <a:t>Pay attention to the specifics and Eligibility</a:t>
            </a:r>
          </a:p>
          <a:p>
            <a:pPr lvl="1"/>
            <a:r>
              <a:rPr lang="en-US" dirty="0"/>
              <a:t>Funding purposes, exclusions</a:t>
            </a:r>
          </a:p>
          <a:p>
            <a:pPr lvl="1"/>
            <a:r>
              <a:rPr lang="en-US" dirty="0"/>
              <a:t>Match/cost-share requirements</a:t>
            </a:r>
          </a:p>
          <a:p>
            <a:pPr lvl="1"/>
            <a:r>
              <a:rPr lang="en-US" dirty="0"/>
              <a:t>Timeframes</a:t>
            </a:r>
          </a:p>
          <a:p>
            <a:pPr lvl="1"/>
            <a:r>
              <a:rPr lang="en-US" dirty="0"/>
              <a:t>Geographic preferences</a:t>
            </a:r>
          </a:p>
          <a:p>
            <a:pPr lvl="1"/>
            <a:r>
              <a:rPr lang="en-US" dirty="0"/>
              <a:t>Giving history</a:t>
            </a:r>
          </a:p>
        </p:txBody>
      </p:sp>
      <p:sp>
        <p:nvSpPr>
          <p:cNvPr id="5" name="Slide Number Placeholder 4"/>
          <p:cNvSpPr>
            <a:spLocks noGrp="1"/>
          </p:cNvSpPr>
          <p:nvPr>
            <p:ph type="sldNum" sz="quarter" idx="12"/>
          </p:nvPr>
        </p:nvSpPr>
        <p:spPr/>
        <p:txBody>
          <a:bodyPr/>
          <a:lstStyle/>
          <a:p>
            <a:fld id="{44DF54FC-F78E-48C3-A1BA-5B4904E9A0C1}" type="slidenum">
              <a:rPr lang="en-US" sz="1200" smtClean="0"/>
              <a:t>7</a:t>
            </a:fld>
            <a:endParaRPr lang="en-US" sz="1200" dirty="0"/>
          </a:p>
        </p:txBody>
      </p:sp>
      <p:pic>
        <p:nvPicPr>
          <p:cNvPr id="6" name="Picture 5">
            <a:extLst>
              <a:ext uri="{FF2B5EF4-FFF2-40B4-BE49-F238E27FC236}">
                <a16:creationId xmlns:a16="http://schemas.microsoft.com/office/drawing/2014/main" id="{3A8349AB-E694-4482-B1AB-80F0118607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63846" y="1245629"/>
            <a:ext cx="4463520" cy="4463520"/>
          </a:xfrm>
          <a:prstGeom prst="rect">
            <a:avLst/>
          </a:prstGeom>
        </p:spPr>
      </p:pic>
    </p:spTree>
    <p:extLst>
      <p:ext uri="{BB962C8B-B14F-4D97-AF65-F5344CB8AC3E}">
        <p14:creationId xmlns:p14="http://schemas.microsoft.com/office/powerpoint/2010/main" val="229136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8" y="365125"/>
            <a:ext cx="6485466" cy="942975"/>
          </a:xfrm>
        </p:spPr>
        <p:txBody>
          <a:bodyPr>
            <a:normAutofit/>
          </a:bodyPr>
          <a:lstStyle/>
          <a:p>
            <a:pPr algn="l"/>
            <a:r>
              <a:rPr lang="en-US" sz="4000" b="1" dirty="0"/>
              <a:t>The Funder’s Perspective</a:t>
            </a:r>
          </a:p>
        </p:txBody>
      </p:sp>
      <p:sp>
        <p:nvSpPr>
          <p:cNvPr id="3" name="Content Placeholder 2"/>
          <p:cNvSpPr>
            <a:spLocks noGrp="1"/>
          </p:cNvSpPr>
          <p:nvPr>
            <p:ph idx="1"/>
          </p:nvPr>
        </p:nvSpPr>
        <p:spPr>
          <a:xfrm>
            <a:off x="389467" y="1557867"/>
            <a:ext cx="6824133" cy="4935008"/>
          </a:xfrm>
        </p:spPr>
        <p:txBody>
          <a:bodyPr>
            <a:normAutofit/>
          </a:bodyPr>
          <a:lstStyle/>
          <a:p>
            <a:pPr fontAlgn="t"/>
            <a:r>
              <a:rPr lang="en-US" sz="2400" dirty="0"/>
              <a:t>Priorities and timing are set by the Board of Directors or laws/regulations</a:t>
            </a:r>
          </a:p>
          <a:p>
            <a:pPr fontAlgn="t"/>
            <a:r>
              <a:rPr lang="en-US" sz="2400" dirty="0"/>
              <a:t>Desire to make the most impact with their investment</a:t>
            </a:r>
          </a:p>
          <a:p>
            <a:r>
              <a:rPr lang="en-US" sz="2400" dirty="0"/>
              <a:t>Overwhelming number of applications</a:t>
            </a:r>
          </a:p>
          <a:p>
            <a:r>
              <a:rPr lang="en-US" sz="2400" dirty="0"/>
              <a:t>Limited funding to share</a:t>
            </a:r>
          </a:p>
          <a:p>
            <a:r>
              <a:rPr lang="en-US" sz="2400" dirty="0"/>
              <a:t>Their deadlines and guidelines work for them</a:t>
            </a:r>
          </a:p>
          <a:p>
            <a:pPr marL="0" indent="0">
              <a:buNone/>
            </a:pPr>
            <a:endParaRPr lang="en-US" dirty="0"/>
          </a:p>
        </p:txBody>
      </p:sp>
      <p:sp>
        <p:nvSpPr>
          <p:cNvPr id="5" name="Slide Number Placeholder 4"/>
          <p:cNvSpPr>
            <a:spLocks noGrp="1"/>
          </p:cNvSpPr>
          <p:nvPr>
            <p:ph type="sldNum" sz="quarter" idx="12"/>
          </p:nvPr>
        </p:nvSpPr>
        <p:spPr/>
        <p:txBody>
          <a:bodyPr/>
          <a:lstStyle/>
          <a:p>
            <a:fld id="{44DF54FC-F78E-48C3-A1BA-5B4904E9A0C1}" type="slidenum">
              <a:rPr lang="en-US" sz="1200" smtClean="0"/>
              <a:t>8</a:t>
            </a:fld>
            <a:endParaRPr lang="en-US" sz="1200" dirty="0"/>
          </a:p>
        </p:txBody>
      </p:sp>
      <p:pic>
        <p:nvPicPr>
          <p:cNvPr id="7" name="Picture 6">
            <a:extLst>
              <a:ext uri="{FF2B5EF4-FFF2-40B4-BE49-F238E27FC236}">
                <a16:creationId xmlns:a16="http://schemas.microsoft.com/office/drawing/2014/main" id="{79176A9D-6AAB-4776-A69F-97356D48EAF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200" y="559024"/>
            <a:ext cx="3742267" cy="5613401"/>
          </a:xfrm>
          <a:prstGeom prst="rect">
            <a:avLst/>
          </a:prstGeom>
          <a:ln w="38100">
            <a:solidFill>
              <a:schemeClr val="tx1"/>
            </a:solidFill>
          </a:ln>
        </p:spPr>
      </p:pic>
    </p:spTree>
    <p:extLst>
      <p:ext uri="{BB962C8B-B14F-4D97-AF65-F5344CB8AC3E}">
        <p14:creationId xmlns:p14="http://schemas.microsoft.com/office/powerpoint/2010/main" val="203906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8605-1A02-4BD1-864B-153B8823D4E3}"/>
              </a:ext>
            </a:extLst>
          </p:cNvPr>
          <p:cNvSpPr>
            <a:spLocks noGrp="1"/>
          </p:cNvSpPr>
          <p:nvPr>
            <p:ph type="title"/>
          </p:nvPr>
        </p:nvSpPr>
        <p:spPr>
          <a:xfrm>
            <a:off x="913774" y="19291"/>
            <a:ext cx="10364451" cy="1596177"/>
          </a:xfrm>
        </p:spPr>
        <p:txBody>
          <a:bodyPr/>
          <a:lstStyle/>
          <a:p>
            <a:r>
              <a:rPr lang="en-US" sz="3600" b="1" dirty="0"/>
              <a:t>Grants – Grant Proposal Application Form (GPAF)</a:t>
            </a:r>
            <a:endParaRPr lang="en-US" dirty="0"/>
          </a:p>
        </p:txBody>
      </p:sp>
      <p:sp>
        <p:nvSpPr>
          <p:cNvPr id="3" name="Content Placeholder 2">
            <a:extLst>
              <a:ext uri="{FF2B5EF4-FFF2-40B4-BE49-F238E27FC236}">
                <a16:creationId xmlns:a16="http://schemas.microsoft.com/office/drawing/2014/main" id="{41B2CF9C-CC5C-49DB-B2EC-76D4EC3CA12E}"/>
              </a:ext>
            </a:extLst>
          </p:cNvPr>
          <p:cNvSpPr>
            <a:spLocks noGrp="1"/>
          </p:cNvSpPr>
          <p:nvPr>
            <p:ph idx="1"/>
          </p:nvPr>
        </p:nvSpPr>
        <p:spPr>
          <a:xfrm>
            <a:off x="913774" y="1615468"/>
            <a:ext cx="10364452" cy="3424107"/>
          </a:xfrm>
        </p:spPr>
        <p:txBody>
          <a:bodyPr>
            <a:normAutofit fontScale="25000" lnSpcReduction="20000"/>
          </a:bodyPr>
          <a:lstStyle/>
          <a:p>
            <a:pPr algn="l"/>
            <a:r>
              <a:rPr lang="en-US" sz="9600" b="0" i="0" dirty="0">
                <a:solidFill>
                  <a:srgbClr val="2F1400"/>
                </a:solidFill>
                <a:effectLst/>
                <a:latin typeface="+mj-lt"/>
              </a:rPr>
              <a:t>The Grant Proposal Approval Form (GPAF) packet must be routed, reviewed, and fully approved </a:t>
            </a:r>
            <a:r>
              <a:rPr lang="en-US" sz="9600" b="1" i="0" dirty="0">
                <a:solidFill>
                  <a:srgbClr val="2F1400"/>
                </a:solidFill>
                <a:effectLst/>
                <a:latin typeface="+mj-lt"/>
              </a:rPr>
              <a:t>BEFORE</a:t>
            </a:r>
            <a:r>
              <a:rPr lang="en-US" sz="9600" b="0" i="0" dirty="0">
                <a:solidFill>
                  <a:srgbClr val="2F1400"/>
                </a:solidFill>
                <a:effectLst/>
                <a:latin typeface="+mj-lt"/>
              </a:rPr>
              <a:t> any grant proposal may be submitted. GPAF form/cover sheet</a:t>
            </a:r>
          </a:p>
          <a:p>
            <a:pPr algn="l">
              <a:buFont typeface="Arial" panose="020B0604020202020204" pitchFamily="34" charset="0"/>
              <a:buChar char="•"/>
            </a:pPr>
            <a:r>
              <a:rPr lang="en-US" sz="9600" b="0" i="0" dirty="0">
                <a:solidFill>
                  <a:srgbClr val="2F1400"/>
                </a:solidFill>
                <a:effectLst/>
                <a:latin typeface="+mj-lt"/>
              </a:rPr>
              <a:t>Conflict of interest (COI) forms for all PIs/Co-PIs and key personnel,</a:t>
            </a:r>
          </a:p>
          <a:p>
            <a:pPr algn="l">
              <a:buFont typeface="Arial" panose="020B0604020202020204" pitchFamily="34" charset="0"/>
              <a:buChar char="•"/>
            </a:pPr>
            <a:r>
              <a:rPr lang="en-US" sz="9600" b="0" i="0" dirty="0">
                <a:solidFill>
                  <a:srgbClr val="2F1400"/>
                </a:solidFill>
                <a:effectLst/>
                <a:latin typeface="+mj-lt"/>
              </a:rPr>
              <a:t>Project overview/narrative,</a:t>
            </a:r>
          </a:p>
          <a:p>
            <a:pPr algn="l">
              <a:buFont typeface="Arial" panose="020B0604020202020204" pitchFamily="34" charset="0"/>
              <a:buChar char="•"/>
            </a:pPr>
            <a:r>
              <a:rPr lang="en-US" sz="9600" b="0" i="0" dirty="0">
                <a:solidFill>
                  <a:srgbClr val="2F1400"/>
                </a:solidFill>
                <a:effectLst/>
                <a:latin typeface="+mj-lt"/>
              </a:rPr>
              <a:t>Project </a:t>
            </a:r>
            <a:r>
              <a:rPr lang="en-US" sz="9600" b="0" i="0" u="sng" dirty="0">
                <a:solidFill>
                  <a:srgbClr val="FF0000"/>
                </a:solidFill>
                <a:effectLst/>
                <a:latin typeface="+mj-lt"/>
                <a:hlinkClick r:id="rId3">
                  <a:extLst>
                    <a:ext uri="{A12FA001-AC4F-418D-AE19-62706E023703}">
                      <ahyp:hlinkClr xmlns:ahyp="http://schemas.microsoft.com/office/drawing/2018/hyperlinkcolor" val="tx"/>
                    </a:ext>
                  </a:extLst>
                </a:hlinkClick>
              </a:rPr>
              <a:t>budget spreadsheet</a:t>
            </a:r>
            <a:r>
              <a:rPr lang="en-US" sz="9600" b="0" i="0" dirty="0">
                <a:solidFill>
                  <a:srgbClr val="2F1400"/>
                </a:solidFill>
                <a:effectLst/>
                <a:latin typeface="+mj-lt"/>
              </a:rPr>
              <a:t>,</a:t>
            </a:r>
          </a:p>
          <a:p>
            <a:pPr algn="l">
              <a:buFont typeface="Arial" panose="020B0604020202020204" pitchFamily="34" charset="0"/>
              <a:buChar char="•"/>
            </a:pPr>
            <a:r>
              <a:rPr lang="en-US" sz="9600" b="0" i="0" dirty="0">
                <a:solidFill>
                  <a:srgbClr val="2F1400"/>
                </a:solidFill>
                <a:effectLst/>
                <a:latin typeface="+mj-lt"/>
              </a:rPr>
              <a:t>Budget narrative/justification,</a:t>
            </a:r>
          </a:p>
          <a:p>
            <a:pPr algn="l">
              <a:buFont typeface="Arial" panose="020B0604020202020204" pitchFamily="34" charset="0"/>
              <a:buChar char="•"/>
            </a:pPr>
            <a:r>
              <a:rPr lang="en-US" sz="9600" b="0" i="0" dirty="0">
                <a:solidFill>
                  <a:srgbClr val="2F1400"/>
                </a:solidFill>
                <a:effectLst/>
                <a:latin typeface="+mj-lt"/>
              </a:rPr>
              <a:t>RCR/RECR </a:t>
            </a:r>
            <a:r>
              <a:rPr lang="en-US" sz="9600" b="0" i="0" u="sng" dirty="0">
                <a:solidFill>
                  <a:srgbClr val="FF0000"/>
                </a:solidFill>
                <a:effectLst/>
                <a:latin typeface="+mj-lt"/>
                <a:hlinkClick r:id="rId4">
                  <a:extLst>
                    <a:ext uri="{A12FA001-AC4F-418D-AE19-62706E023703}">
                      <ahyp:hlinkClr xmlns:ahyp="http://schemas.microsoft.com/office/drawing/2018/hyperlinkcolor" val="tx"/>
                    </a:ext>
                  </a:extLst>
                </a:hlinkClick>
              </a:rPr>
              <a:t>CITI</a:t>
            </a:r>
            <a:r>
              <a:rPr lang="en-US" sz="9600" b="0" i="0" dirty="0">
                <a:solidFill>
                  <a:srgbClr val="2F1400"/>
                </a:solidFill>
                <a:effectLst/>
                <a:latin typeface="+mj-lt"/>
              </a:rPr>
              <a:t> ethics training certificates (NSF and NIH only),</a:t>
            </a:r>
          </a:p>
          <a:p>
            <a:pPr algn="l">
              <a:buFont typeface="Arial" panose="020B0604020202020204" pitchFamily="34" charset="0"/>
              <a:buChar char="•"/>
            </a:pPr>
            <a:r>
              <a:rPr lang="en-US" sz="9600" b="0" i="0" u="sng" dirty="0">
                <a:solidFill>
                  <a:srgbClr val="FF0000"/>
                </a:solidFill>
                <a:effectLst/>
                <a:latin typeface="+mj-lt"/>
                <a:hlinkClick r:id="rId5">
                  <a:extLst>
                    <a:ext uri="{A12FA001-AC4F-418D-AE19-62706E023703}">
                      <ahyp:hlinkClr xmlns:ahyp="http://schemas.microsoft.com/office/drawing/2018/hyperlinkcolor" val="tx"/>
                    </a:ext>
                  </a:extLst>
                </a:hlinkClick>
              </a:rPr>
              <a:t>Off-Campus Safety and Inclusion Plan</a:t>
            </a:r>
            <a:r>
              <a:rPr lang="en-US" sz="9600" b="0" i="0" dirty="0">
                <a:solidFill>
                  <a:srgbClr val="2F1400"/>
                </a:solidFill>
                <a:effectLst/>
                <a:latin typeface="+mj-lt"/>
              </a:rPr>
              <a:t>, if applicable (NSF only), and</a:t>
            </a:r>
          </a:p>
          <a:p>
            <a:pPr algn="l">
              <a:buFont typeface="Arial" panose="020B0604020202020204" pitchFamily="34" charset="0"/>
              <a:buChar char="•"/>
            </a:pPr>
            <a:r>
              <a:rPr lang="en-US" sz="9600" b="0" i="0" u="sng" dirty="0">
                <a:solidFill>
                  <a:srgbClr val="FF0000"/>
                </a:solidFill>
                <a:effectLst/>
                <a:latin typeface="+mj-lt"/>
                <a:hlinkClick r:id="rId6">
                  <a:extLst>
                    <a:ext uri="{A12FA001-AC4F-418D-AE19-62706E023703}">
                      <ahyp:hlinkClr xmlns:ahyp="http://schemas.microsoft.com/office/drawing/2018/hyperlinkcolor" val="tx"/>
                    </a:ext>
                  </a:extLst>
                </a:hlinkClick>
              </a:rPr>
              <a:t>Financial COI online</a:t>
            </a:r>
            <a:r>
              <a:rPr lang="en-US" sz="9600" b="0" i="0" dirty="0">
                <a:solidFill>
                  <a:srgbClr val="FF0000"/>
                </a:solidFill>
                <a:effectLst/>
                <a:latin typeface="+mj-lt"/>
              </a:rPr>
              <a:t> </a:t>
            </a:r>
            <a:r>
              <a:rPr lang="en-US" sz="9600" b="0" i="0" dirty="0">
                <a:solidFill>
                  <a:srgbClr val="2F1400"/>
                </a:solidFill>
                <a:effectLst/>
                <a:latin typeface="+mj-lt"/>
              </a:rPr>
              <a:t>training certificates (NIH only)</a:t>
            </a:r>
          </a:p>
          <a:p>
            <a:endParaRPr lang="en-US" dirty="0"/>
          </a:p>
        </p:txBody>
      </p:sp>
      <p:sp>
        <p:nvSpPr>
          <p:cNvPr id="4" name="Slide Number Placeholder 3">
            <a:extLst>
              <a:ext uri="{FF2B5EF4-FFF2-40B4-BE49-F238E27FC236}">
                <a16:creationId xmlns:a16="http://schemas.microsoft.com/office/drawing/2014/main" id="{4E1BDA3E-CF3B-4585-A147-D4A8289B93D6}"/>
              </a:ext>
            </a:extLst>
          </p:cNvPr>
          <p:cNvSpPr>
            <a:spLocks noGrp="1"/>
          </p:cNvSpPr>
          <p:nvPr>
            <p:ph type="sldNum" sz="quarter" idx="12"/>
          </p:nvPr>
        </p:nvSpPr>
        <p:spPr/>
        <p:txBody>
          <a:bodyPr/>
          <a:lstStyle/>
          <a:p>
            <a:fld id="{44DF54FC-F78E-48C3-A1BA-5B4904E9A0C1}" type="slidenum">
              <a:rPr lang="en-US" smtClean="0"/>
              <a:t>9</a:t>
            </a:fld>
            <a:endParaRPr lang="en-US"/>
          </a:p>
        </p:txBody>
      </p:sp>
    </p:spTree>
    <p:extLst>
      <p:ext uri="{BB962C8B-B14F-4D97-AF65-F5344CB8AC3E}">
        <p14:creationId xmlns:p14="http://schemas.microsoft.com/office/powerpoint/2010/main" val="326174603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12639</TotalTime>
  <Words>1420</Words>
  <Application>Microsoft Office PowerPoint</Application>
  <PresentationFormat>Widescreen</PresentationFormat>
  <Paragraphs>170</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Tw Cen MT</vt:lpstr>
      <vt:lpstr>Droplet</vt:lpstr>
      <vt:lpstr>WOW+TRUST: The Keys to Writing Successful Grant and Fellowship Proposals</vt:lpstr>
      <vt:lpstr>Grants vs Fellowships – what’s the difference?</vt:lpstr>
      <vt:lpstr>Success is WOW+Trust</vt:lpstr>
      <vt:lpstr>Proposal Writing is a Specific Skill</vt:lpstr>
      <vt:lpstr>Where/how to Start?</vt:lpstr>
      <vt:lpstr>BEST PRACTICES FOR SUCCESS</vt:lpstr>
      <vt:lpstr>Finding opportunities</vt:lpstr>
      <vt:lpstr>The Funder’s Perspective</vt:lpstr>
      <vt:lpstr>Grants – Grant Proposal Application Form (GPAF)</vt:lpstr>
      <vt:lpstr>Grants – Grant Proposal Application Form (GPAF)</vt:lpstr>
      <vt:lpstr>Fellowships – Fellowship Application Form (FAF)</vt:lpstr>
      <vt:lpstr>WOW+TRUST - resources</vt:lpstr>
    </vt:vector>
  </TitlesOfParts>
  <Company>Valparaiso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Grant Writing  Global Humanitarianism Examined</dc:title>
  <dc:creator>Dorothy Warner</dc:creator>
  <cp:lastModifiedBy>Devin Sodums</cp:lastModifiedBy>
  <cp:revision>100</cp:revision>
  <cp:lastPrinted>2023-10-12T15:16:14Z</cp:lastPrinted>
  <dcterms:created xsi:type="dcterms:W3CDTF">2020-01-17T16:35:32Z</dcterms:created>
  <dcterms:modified xsi:type="dcterms:W3CDTF">2024-10-10T14:49:35Z</dcterms:modified>
</cp:coreProperties>
</file>