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6"/>
  </p:notesMasterIdLst>
  <p:handoutMasterIdLst>
    <p:handoutMasterId r:id="rId17"/>
  </p:handoutMasterIdLst>
  <p:sldIdLst>
    <p:sldId id="256" r:id="rId2"/>
    <p:sldId id="257" r:id="rId3"/>
    <p:sldId id="268" r:id="rId4"/>
    <p:sldId id="266" r:id="rId5"/>
    <p:sldId id="259" r:id="rId6"/>
    <p:sldId id="258" r:id="rId7"/>
    <p:sldId id="270" r:id="rId8"/>
    <p:sldId id="260" r:id="rId9"/>
    <p:sldId id="261" r:id="rId10"/>
    <p:sldId id="262" r:id="rId11"/>
    <p:sldId id="271" r:id="rId12"/>
    <p:sldId id="265" r:id="rId13"/>
    <p:sldId id="269" r:id="rId14"/>
    <p:sldId id="264" r:id="rId1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C2D6803C-8012-44E2-B5AF-D47BDC8D6D4A}" type="datetimeFigureOut">
              <a:rPr lang="en-US" smtClean="0"/>
              <a:t>10/15/2024</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C5A234F-B0A1-4CA7-B03C-1871E2296954}" type="slidenum">
              <a:rPr lang="en-US" smtClean="0"/>
              <a:t>‹#›</a:t>
            </a:fld>
            <a:endParaRPr lang="en-US"/>
          </a:p>
        </p:txBody>
      </p:sp>
    </p:spTree>
    <p:extLst>
      <p:ext uri="{BB962C8B-B14F-4D97-AF65-F5344CB8AC3E}">
        <p14:creationId xmlns:p14="http://schemas.microsoft.com/office/powerpoint/2010/main" val="302230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DC3086D-2693-43F9-BD13-5E9B4744F4D9}" type="datetimeFigureOut">
              <a:rPr lang="en-US" smtClean="0"/>
              <a:t>10/15/2024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57DEA0E-05FC-471E-A348-142347EC8E88}" type="slidenum">
              <a:rPr lang="en-US" smtClean="0"/>
              <a:t>‹#›</a:t>
            </a:fld>
            <a:endParaRPr lang="en-US"/>
          </a:p>
        </p:txBody>
      </p:sp>
    </p:spTree>
    <p:extLst>
      <p:ext uri="{BB962C8B-B14F-4D97-AF65-F5344CB8AC3E}">
        <p14:creationId xmlns:p14="http://schemas.microsoft.com/office/powerpoint/2010/main" val="208675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0F6E2-949D-4C52-ABEF-95CE5BA64D1B}"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135845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FEA9D-89B7-47DC-A8D2-1527A3934D6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8358570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FEA9D-89B7-47DC-A8D2-1527A3934D6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32012450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FEA9D-89B7-47DC-A8D2-1527A3934D6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57864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FEA9D-89B7-47DC-A8D2-1527A3934D6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18338534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FDFEA9D-89B7-47DC-A8D2-1527A3934D6F}" type="datetime1">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38603955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FDFEA9D-89B7-47DC-A8D2-1527A3934D6F}" type="datetime1">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2018248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FEA9D-89B7-47DC-A8D2-1527A3934D6F}"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27644116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FEA9D-89B7-47DC-A8D2-1527A3934D6F}"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192473499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E6885-8B60-4C84-9156-8051C22D1922}"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299329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FEA9D-89B7-47DC-A8D2-1527A3934D6F}"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28659927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ED746-7582-4465-A6DA-3F99EFD3EB21}"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38564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FEA9D-89B7-47DC-A8D2-1527A3934D6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11513220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FEA9D-89B7-47DC-A8D2-1527A3934D6F}" type="datetime1">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39891913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F9BBE-6597-4EA0-9678-93A56C52ABA1}" type="datetime1">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271066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A0044E6-0E95-4A32-B97A-DC49A6D1AB55}" type="datetime1">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125620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FEA9D-89B7-47DC-A8D2-1527A3934D6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14352487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A89C47-3545-48FE-B646-1AB215265BDA}"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DD468-BFD4-4B64-810E-1E3D1F908590}" type="slidenum">
              <a:rPr lang="en-US" smtClean="0"/>
              <a:t>‹#›</a:t>
            </a:fld>
            <a:endParaRPr lang="en-US"/>
          </a:p>
        </p:txBody>
      </p:sp>
    </p:spTree>
    <p:extLst>
      <p:ext uri="{BB962C8B-B14F-4D97-AF65-F5344CB8AC3E}">
        <p14:creationId xmlns:p14="http://schemas.microsoft.com/office/powerpoint/2010/main" val="392690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FDFEA9D-89B7-47DC-A8D2-1527A3934D6F}" type="datetime1">
              <a:rPr lang="en-US" smtClean="0"/>
              <a:t>10/15/2024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0DDD468-BFD4-4B64-810E-1E3D1F908590}" type="slidenum">
              <a:rPr lang="en-US" smtClean="0"/>
              <a:t>‹#›</a:t>
            </a:fld>
            <a:endParaRPr lang="en-US"/>
          </a:p>
        </p:txBody>
      </p:sp>
    </p:spTree>
    <p:extLst>
      <p:ext uri="{BB962C8B-B14F-4D97-AF65-F5344CB8AC3E}">
        <p14:creationId xmlns:p14="http://schemas.microsoft.com/office/powerpoint/2010/main" val="368792274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valpo.edu/travel/forms/"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remind-reminder-remember-hand-1556610/" TargetMode="Externa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www.valpo.edu/sponsored-and-student-research/"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lpo.edu/sponsored-and-student-research/" TargetMode="External"/><Relationship Id="rId2" Type="http://schemas.openxmlformats.org/officeDocument/2006/relationships/hyperlink" Target="mailto:devin.sodums@valpo.edu"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de/dollar-scheine-geldscheine-w%C3%A4hrung-505520/" TargetMode="External"/><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planning-plan-adjusting-aspirations-620299/" TargetMode="External"/><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publicdomainpictures.net/view-image.php?image=25246&amp;picture=puzzle-pieces&amp;large=1" TargetMode="Externa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doloresvela.com/como-hacer-un-plan-de-contenidos/" TargetMode="External"/><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alpo.edu/sponsored-and-student-research/sponsored-research/grants-and-fellowships/forms-and-helpful-resources/"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8489" y="1122364"/>
            <a:ext cx="10303099" cy="1092802"/>
          </a:xfrm>
        </p:spPr>
        <p:txBody>
          <a:bodyPr>
            <a:noAutofit/>
          </a:bodyPr>
          <a:lstStyle/>
          <a:p>
            <a:r>
              <a:rPr lang="en-US" sz="5400" b="1" dirty="0"/>
              <a:t>Demystifying Grant </a:t>
            </a:r>
            <a:r>
              <a:rPr lang="en-US" sz="5400" b="1" dirty="0" err="1"/>
              <a:t>BudgetS</a:t>
            </a:r>
            <a:endParaRPr lang="en-US" sz="5400" b="1" dirty="0"/>
          </a:p>
        </p:txBody>
      </p:sp>
      <p:sp>
        <p:nvSpPr>
          <p:cNvPr id="3" name="Subtitle 2"/>
          <p:cNvSpPr>
            <a:spLocks noGrp="1"/>
          </p:cNvSpPr>
          <p:nvPr>
            <p:ph type="subTitle" idx="1"/>
          </p:nvPr>
        </p:nvSpPr>
        <p:spPr>
          <a:xfrm>
            <a:off x="412124" y="2910626"/>
            <a:ext cx="10998558" cy="2446986"/>
          </a:xfrm>
        </p:spPr>
        <p:txBody>
          <a:bodyPr>
            <a:normAutofit fontScale="92500"/>
          </a:bodyPr>
          <a:lstStyle/>
          <a:p>
            <a:r>
              <a:rPr lang="en-US" sz="3300" b="1" dirty="0">
                <a:solidFill>
                  <a:schemeClr val="tx1"/>
                </a:solidFill>
              </a:rPr>
              <a:t>Devin Sodums</a:t>
            </a:r>
          </a:p>
          <a:p>
            <a:r>
              <a:rPr lang="en-US" sz="3300" b="1" dirty="0">
                <a:solidFill>
                  <a:schemeClr val="tx1"/>
                </a:solidFill>
              </a:rPr>
              <a:t>Director, Office of Sponsored and Student Research</a:t>
            </a:r>
          </a:p>
          <a:p>
            <a:r>
              <a:rPr lang="en-US" sz="3600" dirty="0">
                <a:solidFill>
                  <a:schemeClr val="tx1"/>
                </a:solidFill>
              </a:rPr>
              <a:t>2024 - 2025</a:t>
            </a:r>
          </a:p>
          <a:p>
            <a:endParaRPr lang="en-US" dirty="0"/>
          </a:p>
        </p:txBody>
      </p:sp>
      <p:sp>
        <p:nvSpPr>
          <p:cNvPr id="4" name="Slide Number Placeholder 3"/>
          <p:cNvSpPr>
            <a:spLocks noGrp="1"/>
          </p:cNvSpPr>
          <p:nvPr>
            <p:ph type="sldNum" sz="quarter" idx="12"/>
          </p:nvPr>
        </p:nvSpPr>
        <p:spPr/>
        <p:txBody>
          <a:bodyPr/>
          <a:lstStyle/>
          <a:p>
            <a:fld id="{F0DDD468-BFD4-4B64-810E-1E3D1F908590}" type="slidenum">
              <a:rPr lang="en-US" smtClean="0"/>
              <a:t>1</a:t>
            </a:fld>
            <a:endParaRPr lang="en-US"/>
          </a:p>
        </p:txBody>
      </p:sp>
    </p:spTree>
    <p:extLst>
      <p:ext uri="{BB962C8B-B14F-4D97-AF65-F5344CB8AC3E}">
        <p14:creationId xmlns:p14="http://schemas.microsoft.com/office/powerpoint/2010/main" val="92291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65388"/>
            <a:ext cx="10364451" cy="1219200"/>
          </a:xfrm>
        </p:spPr>
        <p:txBody>
          <a:bodyPr>
            <a:normAutofit/>
          </a:bodyPr>
          <a:lstStyle/>
          <a:p>
            <a:r>
              <a:rPr lang="en-US" sz="4000" b="1" dirty="0"/>
              <a:t>Common Budget issues</a:t>
            </a:r>
          </a:p>
        </p:txBody>
      </p:sp>
      <p:sp>
        <p:nvSpPr>
          <p:cNvPr id="3" name="Content Placeholder 2"/>
          <p:cNvSpPr>
            <a:spLocks noGrp="1"/>
          </p:cNvSpPr>
          <p:nvPr>
            <p:ph idx="1"/>
          </p:nvPr>
        </p:nvSpPr>
        <p:spPr>
          <a:xfrm>
            <a:off x="913774" y="2265680"/>
            <a:ext cx="10364452" cy="3982720"/>
          </a:xfrm>
        </p:spPr>
        <p:txBody>
          <a:bodyPr>
            <a:normAutofit fontScale="85000" lnSpcReduction="20000"/>
          </a:bodyPr>
          <a:lstStyle/>
          <a:p>
            <a:r>
              <a:rPr lang="en-US" sz="2400" dirty="0"/>
              <a:t>Forgetting fringe benefits, using the wrong rate</a:t>
            </a:r>
          </a:p>
          <a:p>
            <a:r>
              <a:rPr lang="en-US" sz="2400" dirty="0"/>
              <a:t>Travel expenses – using approved mileage rate (Found Here - </a:t>
            </a:r>
            <a:r>
              <a:rPr lang="en-US" sz="2400" dirty="0">
                <a:hlinkClick r:id="rId2"/>
              </a:rPr>
              <a:t>https://www.valpo.edu/travel/forms/</a:t>
            </a:r>
            <a:endParaRPr lang="en-US" sz="2400" dirty="0"/>
          </a:p>
          <a:p>
            <a:r>
              <a:rPr lang="en-US" sz="2400" dirty="0"/>
              <a:t>Determining if students involved are paid hourly or via stipend:</a:t>
            </a:r>
          </a:p>
          <a:p>
            <a:pPr lvl="1"/>
            <a:r>
              <a:rPr lang="en-US" sz="2200" dirty="0"/>
              <a:t>If the student can clock in and out for hours worked HR sets up as hourly in the HR/Payroll system</a:t>
            </a:r>
          </a:p>
          <a:p>
            <a:pPr lvl="1"/>
            <a:r>
              <a:rPr lang="en-US" sz="2200" dirty="0"/>
              <a:t>If the student will assist with individual events over a short period of time HR sets up as a student stipend within the HR/Payroll system</a:t>
            </a:r>
          </a:p>
          <a:p>
            <a:pPr lvl="1"/>
            <a:r>
              <a:rPr lang="en-US" sz="2200" dirty="0"/>
              <a:t>If the student is being paid to participate in activities that further their education (over several weeks to months) and is not based on hourly work then Accounts Payable pays the stipend</a:t>
            </a:r>
          </a:p>
          <a:p>
            <a:endParaRPr lang="en-US" dirty="0"/>
          </a:p>
          <a:p>
            <a:endParaRPr lang="en-US" dirty="0"/>
          </a:p>
        </p:txBody>
      </p:sp>
      <p:sp>
        <p:nvSpPr>
          <p:cNvPr id="4" name="Slide Number Placeholder 3"/>
          <p:cNvSpPr>
            <a:spLocks noGrp="1"/>
          </p:cNvSpPr>
          <p:nvPr>
            <p:ph type="sldNum" sz="quarter" idx="12"/>
          </p:nvPr>
        </p:nvSpPr>
        <p:spPr/>
        <p:txBody>
          <a:bodyPr/>
          <a:lstStyle/>
          <a:p>
            <a:fld id="{F0DDD468-BFD4-4B64-810E-1E3D1F908590}" type="slidenum">
              <a:rPr lang="en-US" smtClean="0"/>
              <a:t>10</a:t>
            </a:fld>
            <a:endParaRPr lang="en-US"/>
          </a:p>
        </p:txBody>
      </p:sp>
    </p:spTree>
    <p:extLst>
      <p:ext uri="{BB962C8B-B14F-4D97-AF65-F5344CB8AC3E}">
        <p14:creationId xmlns:p14="http://schemas.microsoft.com/office/powerpoint/2010/main" val="414148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765388"/>
            <a:ext cx="10364451" cy="1219200"/>
          </a:xfrm>
        </p:spPr>
        <p:txBody>
          <a:bodyPr>
            <a:normAutofit/>
          </a:bodyPr>
          <a:lstStyle/>
          <a:p>
            <a:r>
              <a:rPr lang="en-US" sz="4000" b="1" dirty="0"/>
              <a:t>Budget Justification/Narrative</a:t>
            </a:r>
          </a:p>
        </p:txBody>
      </p:sp>
      <p:sp>
        <p:nvSpPr>
          <p:cNvPr id="3" name="Content Placeholder 2"/>
          <p:cNvSpPr>
            <a:spLocks noGrp="1"/>
          </p:cNvSpPr>
          <p:nvPr>
            <p:ph idx="1"/>
          </p:nvPr>
        </p:nvSpPr>
        <p:spPr>
          <a:xfrm>
            <a:off x="913774" y="2265680"/>
            <a:ext cx="10364452" cy="3982720"/>
          </a:xfrm>
        </p:spPr>
        <p:txBody>
          <a:bodyPr>
            <a:normAutofit/>
          </a:bodyPr>
          <a:lstStyle/>
          <a:p>
            <a:r>
              <a:rPr lang="en-US" sz="2400" dirty="0"/>
              <a:t>Required by all funders, in one way or another</a:t>
            </a:r>
          </a:p>
          <a:p>
            <a:r>
              <a:rPr lang="en-US" sz="2400" dirty="0"/>
              <a:t>Provides the specifics of how your budget is developed</a:t>
            </a:r>
          </a:p>
          <a:p>
            <a:r>
              <a:rPr lang="en-US" sz="2400" dirty="0"/>
              <a:t>Explain your assumptions and calculations</a:t>
            </a:r>
          </a:p>
          <a:p>
            <a:r>
              <a:rPr lang="en-US" sz="2400" dirty="0"/>
              <a:t>must match your budget numbers!  And your project narrative!</a:t>
            </a:r>
          </a:p>
          <a:p>
            <a:r>
              <a:rPr lang="en-US" sz="2400" dirty="0"/>
              <a:t>Find a fresh pair of eyes to review</a:t>
            </a:r>
          </a:p>
          <a:p>
            <a:endParaRPr lang="en-US" dirty="0"/>
          </a:p>
          <a:p>
            <a:endParaRPr lang="en-US" dirty="0"/>
          </a:p>
        </p:txBody>
      </p:sp>
      <p:sp>
        <p:nvSpPr>
          <p:cNvPr id="4" name="Slide Number Placeholder 3"/>
          <p:cNvSpPr>
            <a:spLocks noGrp="1"/>
          </p:cNvSpPr>
          <p:nvPr>
            <p:ph type="sldNum" sz="quarter" idx="12"/>
          </p:nvPr>
        </p:nvSpPr>
        <p:spPr/>
        <p:txBody>
          <a:bodyPr/>
          <a:lstStyle/>
          <a:p>
            <a:fld id="{F0DDD468-BFD4-4B64-810E-1E3D1F908590}" type="slidenum">
              <a:rPr lang="en-US" smtClean="0"/>
              <a:t>11</a:t>
            </a:fld>
            <a:endParaRPr lang="en-US"/>
          </a:p>
        </p:txBody>
      </p:sp>
    </p:spTree>
    <p:extLst>
      <p:ext uri="{BB962C8B-B14F-4D97-AF65-F5344CB8AC3E}">
        <p14:creationId xmlns:p14="http://schemas.microsoft.com/office/powerpoint/2010/main" val="265207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96241"/>
            <a:ext cx="10364451" cy="1259839"/>
          </a:xfrm>
        </p:spPr>
        <p:txBody>
          <a:bodyPr>
            <a:normAutofit/>
          </a:bodyPr>
          <a:lstStyle/>
          <a:p>
            <a:r>
              <a:rPr lang="en-US" sz="4400" b="1" dirty="0"/>
              <a:t>Remember </a:t>
            </a:r>
          </a:p>
        </p:txBody>
      </p:sp>
      <p:sp>
        <p:nvSpPr>
          <p:cNvPr id="3" name="Content Placeholder 2"/>
          <p:cNvSpPr>
            <a:spLocks noGrp="1"/>
          </p:cNvSpPr>
          <p:nvPr>
            <p:ph idx="1"/>
          </p:nvPr>
        </p:nvSpPr>
        <p:spPr>
          <a:xfrm>
            <a:off x="913775" y="1909442"/>
            <a:ext cx="10364452" cy="4552317"/>
          </a:xfrm>
        </p:spPr>
        <p:txBody>
          <a:bodyPr>
            <a:normAutofit/>
          </a:bodyPr>
          <a:lstStyle/>
          <a:p>
            <a:r>
              <a:rPr lang="en-US" sz="2800" dirty="0"/>
              <a:t>Budgets MUST be:</a:t>
            </a:r>
          </a:p>
          <a:p>
            <a:pPr lvl="1"/>
            <a:r>
              <a:rPr lang="en-US" sz="2800" dirty="0"/>
              <a:t>Reasonable and realistic</a:t>
            </a:r>
          </a:p>
          <a:p>
            <a:pPr lvl="1"/>
            <a:r>
              <a:rPr lang="en-US" sz="2800" dirty="0"/>
              <a:t>Justified and justifiable</a:t>
            </a:r>
          </a:p>
          <a:p>
            <a:pPr lvl="1"/>
            <a:r>
              <a:rPr lang="en-US" sz="2800" dirty="0"/>
              <a:t>Consistent with funder, Valpo, and</a:t>
            </a:r>
          </a:p>
          <a:p>
            <a:pPr marL="457200" lvl="1" indent="0">
              <a:buNone/>
            </a:pPr>
            <a:r>
              <a:rPr lang="en-US" sz="2800" dirty="0"/>
              <a:t>   government guidelines</a:t>
            </a:r>
          </a:p>
          <a:p>
            <a:r>
              <a:rPr lang="en-US" sz="2800" dirty="0"/>
              <a:t>They need </a:t>
            </a:r>
            <a:r>
              <a:rPr lang="en-US" sz="2800" b="1" dirty="0"/>
              <a:t>NOT</a:t>
            </a:r>
            <a:r>
              <a:rPr lang="en-US" sz="2800" dirty="0"/>
              <a:t> be Perfect</a:t>
            </a:r>
          </a:p>
        </p:txBody>
      </p:sp>
      <p:sp>
        <p:nvSpPr>
          <p:cNvPr id="4" name="Slide Number Placeholder 3"/>
          <p:cNvSpPr>
            <a:spLocks noGrp="1"/>
          </p:cNvSpPr>
          <p:nvPr>
            <p:ph type="sldNum" sz="quarter" idx="12"/>
          </p:nvPr>
        </p:nvSpPr>
        <p:spPr/>
        <p:txBody>
          <a:bodyPr/>
          <a:lstStyle/>
          <a:p>
            <a:fld id="{F0DDD468-BFD4-4B64-810E-1E3D1F908590}" type="slidenum">
              <a:rPr lang="en-US" smtClean="0"/>
              <a:t>12</a:t>
            </a:fld>
            <a:endParaRPr lang="en-US"/>
          </a:p>
        </p:txBody>
      </p:sp>
      <p:pic>
        <p:nvPicPr>
          <p:cNvPr id="6" name="Picture 5">
            <a:extLst>
              <a:ext uri="{FF2B5EF4-FFF2-40B4-BE49-F238E27FC236}">
                <a16:creationId xmlns:a16="http://schemas.microsoft.com/office/drawing/2014/main" id="{8C56C913-EBF2-4E86-9522-667D6E84C5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52933" y="956733"/>
            <a:ext cx="2380254" cy="4851400"/>
          </a:xfrm>
          <a:prstGeom prst="rect">
            <a:avLst/>
          </a:prstGeom>
        </p:spPr>
      </p:pic>
    </p:spTree>
    <p:extLst>
      <p:ext uri="{BB962C8B-B14F-4D97-AF65-F5344CB8AC3E}">
        <p14:creationId xmlns:p14="http://schemas.microsoft.com/office/powerpoint/2010/main" val="384657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More Things to Remember </a:t>
            </a:r>
          </a:p>
        </p:txBody>
      </p:sp>
      <p:sp>
        <p:nvSpPr>
          <p:cNvPr id="3" name="Content Placeholder 2"/>
          <p:cNvSpPr>
            <a:spLocks noGrp="1"/>
          </p:cNvSpPr>
          <p:nvPr>
            <p:ph idx="1"/>
          </p:nvPr>
        </p:nvSpPr>
        <p:spPr>
          <a:xfrm>
            <a:off x="913775" y="2367093"/>
            <a:ext cx="10364452" cy="3711735"/>
          </a:xfrm>
        </p:spPr>
        <p:txBody>
          <a:bodyPr>
            <a:normAutofit/>
          </a:bodyPr>
          <a:lstStyle/>
          <a:p>
            <a:r>
              <a:rPr lang="en-US" sz="2400" dirty="0"/>
              <a:t>Internal review process (GPAF) focuses on budget issues – 5+ business days before deadline</a:t>
            </a:r>
          </a:p>
          <a:p>
            <a:r>
              <a:rPr lang="en-US" sz="2400" dirty="0"/>
              <a:t>Once awarded, it may be possible to re-budget</a:t>
            </a:r>
          </a:p>
          <a:p>
            <a:r>
              <a:rPr lang="en-US" sz="2400" dirty="0"/>
              <a:t>Instructions, forms, policies, and helpful resources (including the budget template, a sample budget, and sample budget narrative) are available at: </a:t>
            </a:r>
            <a:r>
              <a:rPr lang="en-US" sz="2400" dirty="0">
                <a:hlinkClick r:id="rId2"/>
              </a:rPr>
              <a:t>https://www.valpo.edu/sponsored-and-student-research/</a:t>
            </a:r>
            <a:r>
              <a:rPr lang="en-US" sz="2400" dirty="0"/>
              <a:t> </a:t>
            </a:r>
          </a:p>
        </p:txBody>
      </p:sp>
      <p:sp>
        <p:nvSpPr>
          <p:cNvPr id="4" name="Slide Number Placeholder 3"/>
          <p:cNvSpPr>
            <a:spLocks noGrp="1"/>
          </p:cNvSpPr>
          <p:nvPr>
            <p:ph type="sldNum" sz="quarter" idx="12"/>
          </p:nvPr>
        </p:nvSpPr>
        <p:spPr/>
        <p:txBody>
          <a:bodyPr/>
          <a:lstStyle/>
          <a:p>
            <a:fld id="{F0DDD468-BFD4-4B64-810E-1E3D1F908590}" type="slidenum">
              <a:rPr lang="en-US" smtClean="0"/>
              <a:t>13</a:t>
            </a:fld>
            <a:endParaRPr lang="en-US"/>
          </a:p>
        </p:txBody>
      </p:sp>
    </p:spTree>
    <p:extLst>
      <p:ext uri="{BB962C8B-B14F-4D97-AF65-F5344CB8AC3E}">
        <p14:creationId xmlns:p14="http://schemas.microsoft.com/office/powerpoint/2010/main" val="210386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04221"/>
          </a:xfrm>
        </p:spPr>
        <p:txBody>
          <a:bodyPr>
            <a:normAutofit/>
          </a:bodyPr>
          <a:lstStyle/>
          <a:p>
            <a:r>
              <a:rPr lang="en-US" sz="4000" b="1" dirty="0"/>
              <a:t>Budgets – Resources</a:t>
            </a:r>
          </a:p>
        </p:txBody>
      </p:sp>
      <p:sp>
        <p:nvSpPr>
          <p:cNvPr id="3" name="Content Placeholder 2"/>
          <p:cNvSpPr>
            <a:spLocks noGrp="1"/>
          </p:cNvSpPr>
          <p:nvPr>
            <p:ph idx="1"/>
          </p:nvPr>
        </p:nvSpPr>
        <p:spPr>
          <a:xfrm>
            <a:off x="1329267" y="2074333"/>
            <a:ext cx="9184744" cy="4043132"/>
          </a:xfrm>
        </p:spPr>
        <p:txBody>
          <a:bodyPr>
            <a:normAutofit/>
          </a:bodyPr>
          <a:lstStyle/>
          <a:p>
            <a:pPr marL="0" indent="0">
              <a:buNone/>
            </a:pPr>
            <a:r>
              <a:rPr lang="en-US" sz="2800" dirty="0"/>
              <a:t>The Office of Sponsored and Student Research is here to help!</a:t>
            </a:r>
          </a:p>
          <a:p>
            <a:endParaRPr lang="en-US" dirty="0"/>
          </a:p>
          <a:p>
            <a:pPr marL="0" indent="0">
              <a:buNone/>
            </a:pPr>
            <a:r>
              <a:rPr lang="en-US" sz="2400" b="1" dirty="0">
                <a:hlinkClick r:id="rId2"/>
              </a:rPr>
              <a:t>Devin.Sodums@valpo.edu</a:t>
            </a:r>
            <a:r>
              <a:rPr lang="en-US" sz="2400" b="1" dirty="0"/>
              <a:t> </a:t>
            </a:r>
          </a:p>
          <a:p>
            <a:pPr marL="0" indent="0">
              <a:buNone/>
            </a:pPr>
            <a:r>
              <a:rPr lang="en-US" sz="2400" dirty="0"/>
              <a:t>ASB 216, ext. 5798</a:t>
            </a:r>
          </a:p>
          <a:p>
            <a:pPr marL="0" indent="0">
              <a:buNone/>
            </a:pPr>
            <a:r>
              <a:rPr lang="en-US" sz="2400" b="1" dirty="0">
                <a:hlinkClick r:id="rId3"/>
              </a:rPr>
              <a:t>https://www.valpo.edu/sponsored-and-student-research</a:t>
            </a:r>
            <a:endParaRPr lang="en-US" sz="2400" b="1" dirty="0"/>
          </a:p>
        </p:txBody>
      </p:sp>
      <p:sp>
        <p:nvSpPr>
          <p:cNvPr id="4" name="Slide Number Placeholder 3"/>
          <p:cNvSpPr>
            <a:spLocks noGrp="1"/>
          </p:cNvSpPr>
          <p:nvPr>
            <p:ph type="sldNum" sz="quarter" idx="12"/>
          </p:nvPr>
        </p:nvSpPr>
        <p:spPr/>
        <p:txBody>
          <a:bodyPr/>
          <a:lstStyle/>
          <a:p>
            <a:fld id="{F0DDD468-BFD4-4B64-810E-1E3D1F908590}" type="slidenum">
              <a:rPr lang="en-US" smtClean="0"/>
              <a:t>14</a:t>
            </a:fld>
            <a:endParaRPr lang="en-US"/>
          </a:p>
        </p:txBody>
      </p:sp>
    </p:spTree>
    <p:extLst>
      <p:ext uri="{BB962C8B-B14F-4D97-AF65-F5344CB8AC3E}">
        <p14:creationId xmlns:p14="http://schemas.microsoft.com/office/powerpoint/2010/main" val="161539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3" y="375568"/>
            <a:ext cx="10211872" cy="974278"/>
          </a:xfrm>
        </p:spPr>
        <p:txBody>
          <a:bodyPr>
            <a:normAutofit/>
          </a:bodyPr>
          <a:lstStyle/>
          <a:p>
            <a:pPr algn="l"/>
            <a:r>
              <a:rPr lang="en-US" b="1" dirty="0"/>
              <a:t>What’s the Big deal about budgets?</a:t>
            </a:r>
            <a:endParaRPr lang="en-US" sz="3600" b="1" dirty="0"/>
          </a:p>
        </p:txBody>
      </p:sp>
      <p:sp>
        <p:nvSpPr>
          <p:cNvPr id="3" name="Content Placeholder 2"/>
          <p:cNvSpPr>
            <a:spLocks noGrp="1"/>
          </p:cNvSpPr>
          <p:nvPr>
            <p:ph idx="1"/>
          </p:nvPr>
        </p:nvSpPr>
        <p:spPr>
          <a:xfrm>
            <a:off x="524933" y="1811079"/>
            <a:ext cx="10211872" cy="4234121"/>
          </a:xfrm>
        </p:spPr>
        <p:txBody>
          <a:bodyPr>
            <a:normAutofit/>
          </a:bodyPr>
          <a:lstStyle/>
          <a:p>
            <a:pPr marL="0" indent="0">
              <a:buNone/>
            </a:pPr>
            <a:r>
              <a:rPr lang="en-US" b="1" dirty="0"/>
              <a:t>Bottom line – you are asking for money</a:t>
            </a:r>
          </a:p>
          <a:p>
            <a:r>
              <a:rPr lang="en-US" dirty="0"/>
              <a:t>Externally with the funder </a:t>
            </a:r>
          </a:p>
          <a:p>
            <a:pPr lvl="1"/>
            <a:r>
              <a:rPr lang="en-US" dirty="0"/>
              <a:t>The budget becomes the financial basis for your grant agreement</a:t>
            </a:r>
          </a:p>
          <a:p>
            <a:pPr lvl="1"/>
            <a:r>
              <a:rPr lang="en-US" dirty="0"/>
              <a:t>IF you are the PI/project manager, make sure funds are spent appropriately</a:t>
            </a:r>
          </a:p>
          <a:p>
            <a:r>
              <a:rPr lang="en-US" dirty="0"/>
              <a:t>Internally</a:t>
            </a:r>
          </a:p>
          <a:p>
            <a:pPr lvl="1"/>
            <a:r>
              <a:rPr lang="en-US" dirty="0"/>
              <a:t>Budgets let your chair/Supervisor know – in advance – how you might be spending part of your time.  They can start planning.  </a:t>
            </a:r>
          </a:p>
          <a:p>
            <a:pPr lvl="1"/>
            <a:r>
              <a:rPr lang="en-US" dirty="0"/>
              <a:t>Finance can make sure that the budget is compliant with various rules and regulations</a:t>
            </a:r>
          </a:p>
          <a:p>
            <a:pPr lvl="1"/>
            <a:r>
              <a:rPr lang="en-US" dirty="0"/>
              <a:t>We pay special attention to match/cost-share requirements and indirect costs</a:t>
            </a:r>
          </a:p>
        </p:txBody>
      </p:sp>
      <p:sp>
        <p:nvSpPr>
          <p:cNvPr id="4" name="Slide Number Placeholder 3"/>
          <p:cNvSpPr>
            <a:spLocks noGrp="1"/>
          </p:cNvSpPr>
          <p:nvPr>
            <p:ph type="sldNum" sz="quarter" idx="12"/>
          </p:nvPr>
        </p:nvSpPr>
        <p:spPr/>
        <p:txBody>
          <a:bodyPr/>
          <a:lstStyle/>
          <a:p>
            <a:fld id="{F0DDD468-BFD4-4B64-810E-1E3D1F908590}" type="slidenum">
              <a:rPr lang="en-US" smtClean="0"/>
              <a:t>2</a:t>
            </a:fld>
            <a:endParaRPr lang="en-US"/>
          </a:p>
        </p:txBody>
      </p:sp>
      <p:pic>
        <p:nvPicPr>
          <p:cNvPr id="10" name="Picture 9">
            <a:extLst>
              <a:ext uri="{FF2B5EF4-FFF2-40B4-BE49-F238E27FC236}">
                <a16:creationId xmlns:a16="http://schemas.microsoft.com/office/drawing/2014/main" id="{D81E8B79-3BB7-42BC-9A3F-2B776291FA8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718760">
            <a:off x="8896776" y="778569"/>
            <a:ext cx="2753359" cy="2065020"/>
          </a:xfrm>
          <a:prstGeom prst="rect">
            <a:avLst/>
          </a:prstGeom>
          <a:ln w="38100">
            <a:solidFill>
              <a:schemeClr val="tx1"/>
            </a:solidFill>
          </a:ln>
        </p:spPr>
      </p:pic>
    </p:spTree>
    <p:extLst>
      <p:ext uri="{BB962C8B-B14F-4D97-AF65-F5344CB8AC3E}">
        <p14:creationId xmlns:p14="http://schemas.microsoft.com/office/powerpoint/2010/main" val="314344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11872" cy="1199516"/>
          </a:xfrm>
        </p:spPr>
        <p:txBody>
          <a:bodyPr/>
          <a:lstStyle/>
          <a:p>
            <a:r>
              <a:rPr lang="en-US" b="1" dirty="0"/>
              <a:t>Be Clear About Your Project</a:t>
            </a:r>
            <a:br>
              <a:rPr lang="en-US" b="1" dirty="0"/>
            </a:br>
            <a:r>
              <a:rPr lang="en-US" sz="3600" b="1" dirty="0"/>
              <a:t>(Without Thinking about Costs)</a:t>
            </a:r>
          </a:p>
        </p:txBody>
      </p:sp>
      <p:sp>
        <p:nvSpPr>
          <p:cNvPr id="3" name="Content Placeholder 2"/>
          <p:cNvSpPr>
            <a:spLocks noGrp="1"/>
          </p:cNvSpPr>
          <p:nvPr>
            <p:ph idx="1"/>
          </p:nvPr>
        </p:nvSpPr>
        <p:spPr>
          <a:xfrm>
            <a:off x="838199" y="1712118"/>
            <a:ext cx="9084733" cy="4780755"/>
          </a:xfrm>
        </p:spPr>
        <p:txBody>
          <a:bodyPr>
            <a:normAutofit/>
          </a:bodyPr>
          <a:lstStyle/>
          <a:p>
            <a:r>
              <a:rPr lang="en-US" dirty="0"/>
              <a:t>Your project needs to make sense before your budget can make sense</a:t>
            </a:r>
          </a:p>
          <a:p>
            <a:r>
              <a:rPr lang="en-US" dirty="0"/>
              <a:t>Clarify the scope of the project</a:t>
            </a:r>
          </a:p>
          <a:p>
            <a:pPr lvl="1"/>
            <a:r>
              <a:rPr lang="en-US" dirty="0"/>
              <a:t>Work to be done</a:t>
            </a:r>
          </a:p>
          <a:p>
            <a:pPr lvl="1"/>
            <a:r>
              <a:rPr lang="en-US" dirty="0"/>
              <a:t>Deliverables to be produced</a:t>
            </a:r>
          </a:p>
          <a:p>
            <a:pPr lvl="1"/>
            <a:r>
              <a:rPr lang="en-US" dirty="0"/>
              <a:t>Timeframe</a:t>
            </a:r>
          </a:p>
          <a:p>
            <a:pPr lvl="1"/>
            <a:r>
              <a:rPr lang="en-US" dirty="0"/>
              <a:t>Team members</a:t>
            </a:r>
          </a:p>
          <a:p>
            <a:r>
              <a:rPr lang="en-US" dirty="0"/>
              <a:t>Be realistic – don’t overpromise/overcommit</a:t>
            </a:r>
          </a:p>
          <a:p>
            <a:r>
              <a:rPr lang="en-US" dirty="0"/>
              <a:t>Know what’s allowed</a:t>
            </a:r>
          </a:p>
          <a:p>
            <a:r>
              <a:rPr lang="en-US" dirty="0"/>
              <a:t>Know where you can be flexible</a:t>
            </a:r>
          </a:p>
          <a:p>
            <a:r>
              <a:rPr lang="en-US" dirty="0"/>
              <a:t>Budgeting is an iterative process</a:t>
            </a:r>
          </a:p>
        </p:txBody>
      </p:sp>
      <p:sp>
        <p:nvSpPr>
          <p:cNvPr id="4" name="Slide Number Placeholder 3"/>
          <p:cNvSpPr>
            <a:spLocks noGrp="1"/>
          </p:cNvSpPr>
          <p:nvPr>
            <p:ph type="sldNum" sz="quarter" idx="12"/>
          </p:nvPr>
        </p:nvSpPr>
        <p:spPr/>
        <p:txBody>
          <a:bodyPr/>
          <a:lstStyle/>
          <a:p>
            <a:fld id="{F0DDD468-BFD4-4B64-810E-1E3D1F908590}" type="slidenum">
              <a:rPr lang="en-US" smtClean="0"/>
              <a:t>3</a:t>
            </a:fld>
            <a:endParaRPr lang="en-US"/>
          </a:p>
        </p:txBody>
      </p:sp>
      <p:pic>
        <p:nvPicPr>
          <p:cNvPr id="6" name="Picture 5">
            <a:extLst>
              <a:ext uri="{FF2B5EF4-FFF2-40B4-BE49-F238E27FC236}">
                <a16:creationId xmlns:a16="http://schemas.microsoft.com/office/drawing/2014/main" id="{8F2012A2-B997-468E-BDDD-ECBC986907C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35917" y="2797861"/>
            <a:ext cx="3842309" cy="2561539"/>
          </a:xfrm>
          <a:prstGeom prst="rect">
            <a:avLst/>
          </a:prstGeom>
          <a:ln w="38100">
            <a:solidFill>
              <a:schemeClr val="tx1"/>
            </a:solidFill>
          </a:ln>
        </p:spPr>
      </p:pic>
    </p:spTree>
    <p:extLst>
      <p:ext uri="{BB962C8B-B14F-4D97-AF65-F5344CB8AC3E}">
        <p14:creationId xmlns:p14="http://schemas.microsoft.com/office/powerpoint/2010/main" val="64793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8338"/>
            <a:ext cx="10515600" cy="982350"/>
          </a:xfrm>
        </p:spPr>
        <p:txBody>
          <a:bodyPr>
            <a:normAutofit/>
          </a:bodyPr>
          <a:lstStyle/>
          <a:p>
            <a:r>
              <a:rPr lang="en-US" b="1" dirty="0"/>
              <a:t>What do You Need to do the Project?</a:t>
            </a:r>
          </a:p>
        </p:txBody>
      </p:sp>
      <p:sp>
        <p:nvSpPr>
          <p:cNvPr id="3" name="Content Placeholder 2"/>
          <p:cNvSpPr>
            <a:spLocks noGrp="1"/>
          </p:cNvSpPr>
          <p:nvPr>
            <p:ph idx="1"/>
          </p:nvPr>
        </p:nvSpPr>
        <p:spPr>
          <a:xfrm>
            <a:off x="4390814" y="1967443"/>
            <a:ext cx="7223760" cy="4280957"/>
          </a:xfrm>
        </p:spPr>
        <p:txBody>
          <a:bodyPr>
            <a:normAutofit/>
          </a:bodyPr>
          <a:lstStyle/>
          <a:p>
            <a:r>
              <a:rPr lang="en-US" dirty="0"/>
              <a:t>Possible Line Items</a:t>
            </a:r>
          </a:p>
          <a:p>
            <a:pPr lvl="1"/>
            <a:r>
              <a:rPr lang="en-US" dirty="0"/>
              <a:t>Who – Faculty, staff, and student workers</a:t>
            </a:r>
          </a:p>
          <a:p>
            <a:pPr lvl="1"/>
            <a:r>
              <a:rPr lang="en-US" dirty="0"/>
              <a:t>When – Summer may be different from academic year</a:t>
            </a:r>
          </a:p>
          <a:p>
            <a:pPr lvl="1"/>
            <a:r>
              <a:rPr lang="en-US" dirty="0"/>
              <a:t>How long – Hours worked over what period of time</a:t>
            </a:r>
          </a:p>
          <a:p>
            <a:pPr lvl="1"/>
            <a:r>
              <a:rPr lang="en-US" dirty="0"/>
              <a:t>What do you need – Supplies and equipment</a:t>
            </a:r>
          </a:p>
          <a:p>
            <a:pPr lvl="1"/>
            <a:r>
              <a:rPr lang="en-US" dirty="0"/>
              <a:t>Will anyone be traveling – Conferences, to do the work?</a:t>
            </a:r>
          </a:p>
          <a:p>
            <a:pPr lvl="1"/>
            <a:r>
              <a:rPr lang="en-US" dirty="0"/>
              <a:t>Other things – Consultants, subawards, publications</a:t>
            </a:r>
          </a:p>
          <a:p>
            <a:r>
              <a:rPr lang="en-US" dirty="0"/>
              <a:t>Make a list, write down your assumptions</a:t>
            </a:r>
          </a:p>
          <a:p>
            <a:r>
              <a:rPr lang="en-US" dirty="0"/>
              <a:t>Check for consistency with the narrative and instructions</a:t>
            </a:r>
          </a:p>
          <a:p>
            <a:pPr marL="0" indent="0">
              <a:buNone/>
            </a:pPr>
            <a:endParaRPr lang="en-US" dirty="0"/>
          </a:p>
        </p:txBody>
      </p:sp>
      <p:sp>
        <p:nvSpPr>
          <p:cNvPr id="4" name="Slide Number Placeholder 3"/>
          <p:cNvSpPr>
            <a:spLocks noGrp="1"/>
          </p:cNvSpPr>
          <p:nvPr>
            <p:ph type="sldNum" sz="quarter" idx="12"/>
          </p:nvPr>
        </p:nvSpPr>
        <p:spPr/>
        <p:txBody>
          <a:bodyPr/>
          <a:lstStyle/>
          <a:p>
            <a:fld id="{F0DDD468-BFD4-4B64-810E-1E3D1F908590}" type="slidenum">
              <a:rPr lang="en-US" smtClean="0"/>
              <a:t>4</a:t>
            </a:fld>
            <a:endParaRPr lang="en-US"/>
          </a:p>
        </p:txBody>
      </p:sp>
      <p:pic>
        <p:nvPicPr>
          <p:cNvPr id="12" name="Picture 11">
            <a:extLst>
              <a:ext uri="{FF2B5EF4-FFF2-40B4-BE49-F238E27FC236}">
                <a16:creationId xmlns:a16="http://schemas.microsoft.com/office/drawing/2014/main" id="{A2D2E5B0-45C0-4433-B49C-B38329D2A4B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6852" y="2367280"/>
            <a:ext cx="3102187" cy="3102187"/>
          </a:xfrm>
          <a:prstGeom prst="rect">
            <a:avLst/>
          </a:prstGeom>
          <a:ln w="38100">
            <a:solidFill>
              <a:schemeClr val="tx1"/>
            </a:solidFill>
          </a:ln>
        </p:spPr>
      </p:pic>
    </p:spTree>
    <p:extLst>
      <p:ext uri="{BB962C8B-B14F-4D97-AF65-F5344CB8AC3E}">
        <p14:creationId xmlns:p14="http://schemas.microsoft.com/office/powerpoint/2010/main" val="138839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615" y="1153374"/>
            <a:ext cx="4521200" cy="1006475"/>
          </a:xfrm>
        </p:spPr>
        <p:txBody>
          <a:bodyPr/>
          <a:lstStyle/>
          <a:p>
            <a:pPr algn="l"/>
            <a:r>
              <a:rPr lang="en-US" b="1" dirty="0"/>
              <a:t>Do Your Research</a:t>
            </a:r>
          </a:p>
        </p:txBody>
      </p:sp>
      <p:sp>
        <p:nvSpPr>
          <p:cNvPr id="3" name="Content Placeholder 2"/>
          <p:cNvSpPr>
            <a:spLocks noGrp="1"/>
          </p:cNvSpPr>
          <p:nvPr>
            <p:ph idx="1"/>
          </p:nvPr>
        </p:nvSpPr>
        <p:spPr>
          <a:xfrm>
            <a:off x="1947333" y="2667850"/>
            <a:ext cx="9512717" cy="3825025"/>
          </a:xfrm>
        </p:spPr>
        <p:txBody>
          <a:bodyPr>
            <a:normAutofit/>
          </a:bodyPr>
          <a:lstStyle/>
          <a:p>
            <a:r>
              <a:rPr lang="en-US" dirty="0"/>
              <a:t>Talk with colleagues </a:t>
            </a:r>
          </a:p>
          <a:p>
            <a:r>
              <a:rPr lang="en-US" dirty="0"/>
              <a:t>Be as realistic as possible – get vendor quotes, look at past grants</a:t>
            </a:r>
          </a:p>
          <a:p>
            <a:r>
              <a:rPr lang="en-US" dirty="0"/>
              <a:t>If a match/cost-share is required, talk (Early) with Department Chairs, Deans, and others about possible sources of match/cost-share funds</a:t>
            </a:r>
          </a:p>
          <a:p>
            <a:r>
              <a:rPr lang="en-US" dirty="0"/>
              <a:t>Don’t assume that things are the same as last time</a:t>
            </a:r>
          </a:p>
          <a:p>
            <a:r>
              <a:rPr lang="en-US" dirty="0"/>
              <a:t>Start early so you can let it sit and come back to it</a:t>
            </a:r>
          </a:p>
          <a:p>
            <a:r>
              <a:rPr lang="en-US" dirty="0"/>
              <a:t>Budgets are plans based on the best information you have at the time – actual spending will be different (and funders know that)</a:t>
            </a:r>
          </a:p>
        </p:txBody>
      </p:sp>
      <p:sp>
        <p:nvSpPr>
          <p:cNvPr id="4" name="Slide Number Placeholder 3"/>
          <p:cNvSpPr>
            <a:spLocks noGrp="1"/>
          </p:cNvSpPr>
          <p:nvPr>
            <p:ph type="sldNum" sz="quarter" idx="12"/>
          </p:nvPr>
        </p:nvSpPr>
        <p:spPr/>
        <p:txBody>
          <a:bodyPr/>
          <a:lstStyle/>
          <a:p>
            <a:fld id="{F0DDD468-BFD4-4B64-810E-1E3D1F908590}" type="slidenum">
              <a:rPr lang="en-US" smtClean="0"/>
              <a:t>5</a:t>
            </a:fld>
            <a:endParaRPr lang="en-US"/>
          </a:p>
        </p:txBody>
      </p:sp>
      <p:pic>
        <p:nvPicPr>
          <p:cNvPr id="6" name="Picture 5">
            <a:extLst>
              <a:ext uri="{FF2B5EF4-FFF2-40B4-BE49-F238E27FC236}">
                <a16:creationId xmlns:a16="http://schemas.microsoft.com/office/drawing/2014/main" id="{00B1E174-933D-4544-B542-66329C0CA98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056208">
            <a:off x="588018" y="550968"/>
            <a:ext cx="2854486" cy="1903942"/>
          </a:xfrm>
          <a:prstGeom prst="rect">
            <a:avLst/>
          </a:prstGeom>
          <a:ln w="38100">
            <a:solidFill>
              <a:schemeClr val="tx1"/>
            </a:solidFill>
          </a:ln>
        </p:spPr>
      </p:pic>
    </p:spTree>
    <p:extLst>
      <p:ext uri="{BB962C8B-B14F-4D97-AF65-F5344CB8AC3E}">
        <p14:creationId xmlns:p14="http://schemas.microsoft.com/office/powerpoint/2010/main" val="112935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9013"/>
          </a:xfrm>
        </p:spPr>
        <p:txBody>
          <a:bodyPr/>
          <a:lstStyle/>
          <a:p>
            <a:r>
              <a:rPr lang="en-US" b="1" dirty="0"/>
              <a:t>Start Using Numbers </a:t>
            </a:r>
          </a:p>
        </p:txBody>
      </p:sp>
      <p:sp>
        <p:nvSpPr>
          <p:cNvPr id="3" name="Content Placeholder 2"/>
          <p:cNvSpPr>
            <a:spLocks noGrp="1"/>
          </p:cNvSpPr>
          <p:nvPr>
            <p:ph idx="1"/>
          </p:nvPr>
        </p:nvSpPr>
        <p:spPr>
          <a:xfrm>
            <a:off x="838200" y="1625600"/>
            <a:ext cx="10515600" cy="3767667"/>
          </a:xfrm>
        </p:spPr>
        <p:txBody>
          <a:bodyPr>
            <a:normAutofit/>
          </a:bodyPr>
          <a:lstStyle/>
          <a:p>
            <a:r>
              <a:rPr lang="en-US" dirty="0"/>
              <a:t>Write down your assumptions/how the numbers are calculated</a:t>
            </a:r>
          </a:p>
          <a:p>
            <a:r>
              <a:rPr lang="en-US" dirty="0"/>
              <a:t>Develop a baseline scenario</a:t>
            </a:r>
          </a:p>
          <a:p>
            <a:r>
              <a:rPr lang="en-US" dirty="0"/>
              <a:t>Make incremental changes to that baseline scenario</a:t>
            </a:r>
          </a:p>
          <a:p>
            <a:r>
              <a:rPr lang="en-US" dirty="0"/>
              <a:t>Pay attention to funding limits/restrictions </a:t>
            </a:r>
          </a:p>
          <a:p>
            <a:r>
              <a:rPr lang="en-US" dirty="0"/>
              <a:t>Only include match/cost-share if required, aim to hit the required amount</a:t>
            </a:r>
          </a:p>
          <a:p>
            <a:r>
              <a:rPr lang="en-US" dirty="0"/>
              <a:t>Direct vs indirect costs - Remember indirect/F&amp;A/Overhead, if allowed!</a:t>
            </a:r>
          </a:p>
          <a:p>
            <a:r>
              <a:rPr lang="en-US" dirty="0"/>
              <a:t>Keep cross-checking against the narrative and the funder’s requirements</a:t>
            </a:r>
          </a:p>
          <a:p>
            <a:endParaRPr lang="en-US" dirty="0"/>
          </a:p>
        </p:txBody>
      </p:sp>
      <p:sp>
        <p:nvSpPr>
          <p:cNvPr id="4" name="Slide Number Placeholder 3"/>
          <p:cNvSpPr>
            <a:spLocks noGrp="1"/>
          </p:cNvSpPr>
          <p:nvPr>
            <p:ph type="sldNum" sz="quarter" idx="12"/>
          </p:nvPr>
        </p:nvSpPr>
        <p:spPr/>
        <p:txBody>
          <a:bodyPr/>
          <a:lstStyle/>
          <a:p>
            <a:fld id="{F0DDD468-BFD4-4B64-810E-1E3D1F908590}" type="slidenum">
              <a:rPr lang="en-US" smtClean="0"/>
              <a:t>6</a:t>
            </a:fld>
            <a:endParaRPr lang="en-US"/>
          </a:p>
        </p:txBody>
      </p:sp>
      <p:sp>
        <p:nvSpPr>
          <p:cNvPr id="5" name="Plus Sign 4">
            <a:extLst>
              <a:ext uri="{FF2B5EF4-FFF2-40B4-BE49-F238E27FC236}">
                <a16:creationId xmlns:a16="http://schemas.microsoft.com/office/drawing/2014/main" id="{06B14E9B-D61A-4DFF-A69F-01FDF2152B73}"/>
              </a:ext>
            </a:extLst>
          </p:cNvPr>
          <p:cNvSpPr/>
          <p:nvPr/>
        </p:nvSpPr>
        <p:spPr>
          <a:xfrm>
            <a:off x="2011680" y="5578475"/>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id="{C6693EF3-F25F-4CA0-8756-72F49A5D6A32}"/>
              </a:ext>
            </a:extLst>
          </p:cNvPr>
          <p:cNvSpPr/>
          <p:nvPr/>
        </p:nvSpPr>
        <p:spPr>
          <a:xfrm>
            <a:off x="5692767" y="5537835"/>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4A722F33-3F9A-47BD-9B8C-528B39D28627}"/>
              </a:ext>
            </a:extLst>
          </p:cNvPr>
          <p:cNvSpPr/>
          <p:nvPr/>
        </p:nvSpPr>
        <p:spPr>
          <a:xfrm>
            <a:off x="9039692" y="552831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494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9013"/>
          </a:xfrm>
        </p:spPr>
        <p:txBody>
          <a:bodyPr/>
          <a:lstStyle/>
          <a:p>
            <a:r>
              <a:rPr lang="en-US" b="1" dirty="0"/>
              <a:t>Common Types of Expenses</a:t>
            </a:r>
          </a:p>
        </p:txBody>
      </p:sp>
      <p:sp>
        <p:nvSpPr>
          <p:cNvPr id="3" name="Content Placeholder 2"/>
          <p:cNvSpPr>
            <a:spLocks noGrp="1"/>
          </p:cNvSpPr>
          <p:nvPr>
            <p:ph idx="1"/>
          </p:nvPr>
        </p:nvSpPr>
        <p:spPr>
          <a:xfrm>
            <a:off x="838200" y="1625600"/>
            <a:ext cx="10515600" cy="4177030"/>
          </a:xfrm>
        </p:spPr>
        <p:txBody>
          <a:bodyPr>
            <a:normAutofit fontScale="92500" lnSpcReduction="20000"/>
          </a:bodyPr>
          <a:lstStyle/>
          <a:p>
            <a:r>
              <a:rPr lang="en-US" dirty="0"/>
              <a:t>Salaries/course releases</a:t>
            </a:r>
          </a:p>
          <a:p>
            <a:r>
              <a:rPr lang="en-US" dirty="0"/>
              <a:t>Fringe benefits </a:t>
            </a:r>
          </a:p>
          <a:p>
            <a:r>
              <a:rPr lang="en-US" dirty="0"/>
              <a:t>Supplies – consumables</a:t>
            </a:r>
          </a:p>
          <a:p>
            <a:r>
              <a:rPr lang="en-US" dirty="0"/>
              <a:t>Equipment - $5,000+ and 1+ years of useful life</a:t>
            </a:r>
          </a:p>
          <a:p>
            <a:r>
              <a:rPr lang="en-US" dirty="0"/>
              <a:t>Meals/travel/lodging</a:t>
            </a:r>
          </a:p>
          <a:p>
            <a:r>
              <a:rPr lang="en-US" dirty="0"/>
              <a:t>Consultants/vendors</a:t>
            </a:r>
          </a:p>
          <a:p>
            <a:r>
              <a:rPr lang="en-US" dirty="0"/>
              <a:t>Stipends/honoraria</a:t>
            </a:r>
          </a:p>
          <a:p>
            <a:r>
              <a:rPr lang="en-US" dirty="0"/>
              <a:t>Publications</a:t>
            </a:r>
          </a:p>
          <a:p>
            <a:r>
              <a:rPr lang="en-US" dirty="0"/>
              <a:t>Indirect costs – federally-negotiated rate or other as/if allowed by the funder</a:t>
            </a:r>
          </a:p>
          <a:p>
            <a:r>
              <a:rPr lang="en-US" dirty="0"/>
              <a:t>Matching funds (if required)</a:t>
            </a:r>
          </a:p>
          <a:p>
            <a:endParaRPr lang="en-US" dirty="0"/>
          </a:p>
        </p:txBody>
      </p:sp>
      <p:sp>
        <p:nvSpPr>
          <p:cNvPr id="4" name="Slide Number Placeholder 3"/>
          <p:cNvSpPr>
            <a:spLocks noGrp="1"/>
          </p:cNvSpPr>
          <p:nvPr>
            <p:ph type="sldNum" sz="quarter" idx="12"/>
          </p:nvPr>
        </p:nvSpPr>
        <p:spPr/>
        <p:txBody>
          <a:bodyPr/>
          <a:lstStyle/>
          <a:p>
            <a:fld id="{F0DDD468-BFD4-4B64-810E-1E3D1F908590}" type="slidenum">
              <a:rPr lang="en-US" smtClean="0"/>
              <a:t>7</a:t>
            </a:fld>
            <a:endParaRPr lang="en-US"/>
          </a:p>
        </p:txBody>
      </p:sp>
    </p:spTree>
    <p:extLst>
      <p:ext uri="{BB962C8B-B14F-4D97-AF65-F5344CB8AC3E}">
        <p14:creationId xmlns:p14="http://schemas.microsoft.com/office/powerpoint/2010/main" val="340744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23785"/>
            <a:ext cx="10364451" cy="1081494"/>
          </a:xfrm>
        </p:spPr>
        <p:txBody>
          <a:bodyPr/>
          <a:lstStyle/>
          <a:p>
            <a:r>
              <a:rPr lang="en-US" b="1" dirty="0"/>
              <a:t>Use Valpo’s Budget Spreadsheet template</a:t>
            </a:r>
          </a:p>
        </p:txBody>
      </p:sp>
      <p:sp>
        <p:nvSpPr>
          <p:cNvPr id="3" name="Content Placeholder 2"/>
          <p:cNvSpPr>
            <a:spLocks noGrp="1"/>
          </p:cNvSpPr>
          <p:nvPr>
            <p:ph idx="1"/>
          </p:nvPr>
        </p:nvSpPr>
        <p:spPr>
          <a:xfrm>
            <a:off x="838200" y="1790700"/>
            <a:ext cx="10515600" cy="4565650"/>
          </a:xfrm>
        </p:spPr>
        <p:txBody>
          <a:bodyPr>
            <a:normAutofit/>
          </a:bodyPr>
          <a:lstStyle/>
          <a:p>
            <a:r>
              <a:rPr lang="en-US" sz="2800" dirty="0"/>
              <a:t>Organized by types of expense	</a:t>
            </a:r>
          </a:p>
          <a:p>
            <a:r>
              <a:rPr lang="en-US" sz="2800" dirty="0"/>
              <a:t>Add rows to include more people, more supplies, etc.</a:t>
            </a:r>
          </a:p>
          <a:p>
            <a:r>
              <a:rPr lang="en-US" sz="2800" dirty="0"/>
              <a:t>Add columns for more years and for match/cost-share</a:t>
            </a:r>
          </a:p>
          <a:p>
            <a:r>
              <a:rPr lang="en-US" sz="2800" dirty="0"/>
              <a:t>WE have standard ways to calculate course releases, fringe benefits, indirect costs, etc.  </a:t>
            </a:r>
          </a:p>
          <a:p>
            <a:r>
              <a:rPr lang="en-US" sz="2800" dirty="0"/>
              <a:t>Has formulas to calculate totals</a:t>
            </a:r>
          </a:p>
          <a:p>
            <a:r>
              <a:rPr lang="en-US" sz="2800" dirty="0"/>
              <a:t>Excel is your friend!</a:t>
            </a:r>
          </a:p>
        </p:txBody>
      </p:sp>
      <p:sp>
        <p:nvSpPr>
          <p:cNvPr id="4" name="Slide Number Placeholder 3"/>
          <p:cNvSpPr>
            <a:spLocks noGrp="1"/>
          </p:cNvSpPr>
          <p:nvPr>
            <p:ph type="sldNum" sz="quarter" idx="12"/>
          </p:nvPr>
        </p:nvSpPr>
        <p:spPr/>
        <p:txBody>
          <a:bodyPr/>
          <a:lstStyle/>
          <a:p>
            <a:fld id="{F0DDD468-BFD4-4B64-810E-1E3D1F908590}" type="slidenum">
              <a:rPr lang="en-US" smtClean="0"/>
              <a:t>8</a:t>
            </a:fld>
            <a:endParaRPr lang="en-US"/>
          </a:p>
        </p:txBody>
      </p:sp>
    </p:spTree>
    <p:extLst>
      <p:ext uri="{BB962C8B-B14F-4D97-AF65-F5344CB8AC3E}">
        <p14:creationId xmlns:p14="http://schemas.microsoft.com/office/powerpoint/2010/main" val="41477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DDD468-BFD4-4B64-810E-1E3D1F908590}" type="slidenum">
              <a:rPr lang="en-US" smtClean="0"/>
              <a:t>9</a:t>
            </a:fld>
            <a:endParaRPr lang="en-US"/>
          </a:p>
        </p:txBody>
      </p:sp>
      <p:sp>
        <p:nvSpPr>
          <p:cNvPr id="7" name="TextBox 6"/>
          <p:cNvSpPr txBox="1"/>
          <p:nvPr/>
        </p:nvSpPr>
        <p:spPr>
          <a:xfrm>
            <a:off x="596900" y="660414"/>
            <a:ext cx="3314700" cy="4339650"/>
          </a:xfrm>
          <a:prstGeom prst="rect">
            <a:avLst/>
          </a:prstGeom>
          <a:noFill/>
        </p:spPr>
        <p:txBody>
          <a:bodyPr wrap="square" rtlCol="0">
            <a:spAutoFit/>
          </a:bodyPr>
          <a:lstStyle/>
          <a:p>
            <a:r>
              <a:rPr lang="en-US" sz="3600" b="1" dirty="0" err="1"/>
              <a:t>Valpo’s</a:t>
            </a:r>
            <a:r>
              <a:rPr lang="en-US" sz="3600" b="1" dirty="0"/>
              <a:t> Internal Grant Budget Spreadsheet</a:t>
            </a:r>
          </a:p>
          <a:p>
            <a:endParaRPr lang="en-US" sz="2000" b="1" dirty="0"/>
          </a:p>
          <a:p>
            <a:r>
              <a:rPr lang="en-US" sz="2000" dirty="0"/>
              <a:t>Download the current version from:  </a:t>
            </a:r>
          </a:p>
          <a:p>
            <a:r>
              <a:rPr lang="en-US" dirty="0">
                <a:hlinkClick r:id="rId2"/>
              </a:rPr>
              <a:t>https://www.valpo.edu/sponsored-and-student-research/sponsored-research/grants-and-fellowships/forms-and-helpful-resources/</a:t>
            </a:r>
            <a:r>
              <a:rPr lang="en-US" dirty="0"/>
              <a:t> </a:t>
            </a:r>
          </a:p>
        </p:txBody>
      </p:sp>
      <p:pic>
        <p:nvPicPr>
          <p:cNvPr id="6" name="Picture 5">
            <a:extLst>
              <a:ext uri="{FF2B5EF4-FFF2-40B4-BE49-F238E27FC236}">
                <a16:creationId xmlns:a16="http://schemas.microsoft.com/office/drawing/2014/main" id="{E1356E27-4FD5-40FB-8A9D-FD2FA4722C97}"/>
              </a:ext>
            </a:extLst>
          </p:cNvPr>
          <p:cNvPicPr>
            <a:picLocks noChangeAspect="1"/>
          </p:cNvPicPr>
          <p:nvPr/>
        </p:nvPicPr>
        <p:blipFill>
          <a:blip r:embed="rId3"/>
          <a:stretch>
            <a:fillRect/>
          </a:stretch>
        </p:blipFill>
        <p:spPr>
          <a:xfrm>
            <a:off x="3986060" y="783473"/>
            <a:ext cx="8102418" cy="5291053"/>
          </a:xfrm>
          <a:prstGeom prst="rect">
            <a:avLst/>
          </a:prstGeom>
        </p:spPr>
      </p:pic>
    </p:spTree>
    <p:extLst>
      <p:ext uri="{BB962C8B-B14F-4D97-AF65-F5344CB8AC3E}">
        <p14:creationId xmlns:p14="http://schemas.microsoft.com/office/powerpoint/2010/main" val="247434991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5074</TotalTime>
  <Words>890</Words>
  <Application>Microsoft Office PowerPoint</Application>
  <PresentationFormat>Widescreen</PresentationFormat>
  <Paragraphs>115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Droplet</vt:lpstr>
      <vt:lpstr>Demystifying Grant BudgetS</vt:lpstr>
      <vt:lpstr>What’s the Big deal about budgets?</vt:lpstr>
      <vt:lpstr>Be Clear About Your Project (Without Thinking about Costs)</vt:lpstr>
      <vt:lpstr>What do You Need to do the Project?</vt:lpstr>
      <vt:lpstr>Do Your Research</vt:lpstr>
      <vt:lpstr>Start Using Numbers </vt:lpstr>
      <vt:lpstr>Common Types of Expenses</vt:lpstr>
      <vt:lpstr>Use Valpo’s Budget Spreadsheet template</vt:lpstr>
      <vt:lpstr>PowerPoint Presentation</vt:lpstr>
      <vt:lpstr>Common Budget issues</vt:lpstr>
      <vt:lpstr>Budget Justification/Narrative</vt:lpstr>
      <vt:lpstr>Remember </vt:lpstr>
      <vt:lpstr>More Things to Remember </vt:lpstr>
      <vt:lpstr>Budgets – Resources</vt:lpstr>
    </vt:vector>
  </TitlesOfParts>
  <Company>Valparaiso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Budget</dc:title>
  <dc:creator>Dorothy Warner</dc:creator>
  <cp:lastModifiedBy>Devin Sodums</cp:lastModifiedBy>
  <cp:revision>65</cp:revision>
  <cp:lastPrinted>2023-10-12T14:04:36Z</cp:lastPrinted>
  <dcterms:created xsi:type="dcterms:W3CDTF">2020-01-28T14:35:58Z</dcterms:created>
  <dcterms:modified xsi:type="dcterms:W3CDTF">2024-10-15T20:00:35Z</dcterms:modified>
</cp:coreProperties>
</file>